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56" r:id="rId3"/>
    <p:sldId id="285" r:id="rId4"/>
    <p:sldId id="267" r:id="rId5"/>
    <p:sldId id="278" r:id="rId6"/>
    <p:sldId id="264" r:id="rId7"/>
    <p:sldId id="269" r:id="rId8"/>
    <p:sldId id="257" r:id="rId9"/>
    <p:sldId id="270" r:id="rId10"/>
    <p:sldId id="268" r:id="rId11"/>
    <p:sldId id="266" r:id="rId12"/>
    <p:sldId id="258" r:id="rId13"/>
    <p:sldId id="282" r:id="rId14"/>
    <p:sldId id="283" r:id="rId15"/>
    <p:sldId id="284" r:id="rId16"/>
    <p:sldId id="259" r:id="rId17"/>
    <p:sldId id="277" r:id="rId18"/>
    <p:sldId id="286" r:id="rId19"/>
    <p:sldId id="260" r:id="rId20"/>
    <p:sldId id="272" r:id="rId21"/>
    <p:sldId id="288" r:id="rId22"/>
    <p:sldId id="274" r:id="rId23"/>
    <p:sldId id="273" r:id="rId24"/>
    <p:sldId id="262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72472" autoAdjust="0"/>
  </p:normalViewPr>
  <p:slideViewPr>
    <p:cSldViewPr>
      <p:cViewPr varScale="1">
        <p:scale>
          <a:sx n="96" d="100"/>
          <a:sy n="96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23CE8-E9B8-4F8E-9C58-EE8F764C7975}" type="doc">
      <dgm:prSet loTypeId="urn:microsoft.com/office/officeart/2005/8/layout/hierarchy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272C9-598F-43D9-91D3-02CAFB7ECE63}">
      <dgm:prSet phldrT="[Text]"/>
      <dgm:spPr/>
      <dgm:t>
        <a:bodyPr/>
        <a:lstStyle/>
        <a:p>
          <a:r>
            <a:rPr lang="en-US" dirty="0" smtClean="0"/>
            <a:t>Application as a Service</a:t>
          </a:r>
          <a:endParaRPr lang="en-US" dirty="0"/>
        </a:p>
      </dgm:t>
    </dgm:pt>
    <dgm:pt modelId="{37D5E978-8591-4680-A97D-025C6FAE6531}" type="parTrans" cxnId="{59986420-BA05-4B27-8E31-05996CB244E4}">
      <dgm:prSet/>
      <dgm:spPr/>
      <dgm:t>
        <a:bodyPr/>
        <a:lstStyle/>
        <a:p>
          <a:endParaRPr lang="en-US"/>
        </a:p>
      </dgm:t>
    </dgm:pt>
    <dgm:pt modelId="{7F60915C-FD5F-48DF-BF75-2C1EBF9F3406}" type="sibTrans" cxnId="{59986420-BA05-4B27-8E31-05996CB244E4}">
      <dgm:prSet/>
      <dgm:spPr/>
      <dgm:t>
        <a:bodyPr/>
        <a:lstStyle/>
        <a:p>
          <a:endParaRPr lang="en-US"/>
        </a:p>
      </dgm:t>
    </dgm:pt>
    <dgm:pt modelId="{5D945816-84C2-4253-9DE9-78280F44BC15}">
      <dgm:prSet phldrT="[Text]"/>
      <dgm:spPr/>
      <dgm:t>
        <a:bodyPr/>
        <a:lstStyle/>
        <a:p>
          <a:r>
            <a:rPr lang="en-US" dirty="0" smtClean="0"/>
            <a:t>Platform as a Service</a:t>
          </a:r>
          <a:endParaRPr lang="en-US" dirty="0"/>
        </a:p>
      </dgm:t>
    </dgm:pt>
    <dgm:pt modelId="{B5AB297F-E3EE-4502-85F0-47FCBD9A7A61}" type="parTrans" cxnId="{F0B54E5A-A428-42E5-AB1D-B1F0A4A59F17}">
      <dgm:prSet/>
      <dgm:spPr/>
      <dgm:t>
        <a:bodyPr/>
        <a:lstStyle/>
        <a:p>
          <a:endParaRPr lang="en-US"/>
        </a:p>
      </dgm:t>
    </dgm:pt>
    <dgm:pt modelId="{2FF0BBA8-6BEF-481D-A647-359E144D56F4}" type="sibTrans" cxnId="{F0B54E5A-A428-42E5-AB1D-B1F0A4A59F17}">
      <dgm:prSet/>
      <dgm:spPr/>
      <dgm:t>
        <a:bodyPr/>
        <a:lstStyle/>
        <a:p>
          <a:endParaRPr lang="en-US"/>
        </a:p>
      </dgm:t>
    </dgm:pt>
    <dgm:pt modelId="{BC9C5E13-6D91-4816-A35B-565EB55AB493}">
      <dgm:prSet phldrT="[Text]"/>
      <dgm:spPr/>
      <dgm:t>
        <a:bodyPr/>
        <a:lstStyle/>
        <a:p>
          <a:r>
            <a:rPr lang="en-US" dirty="0" smtClean="0"/>
            <a:t>Infrastructure as a Service</a:t>
          </a:r>
          <a:endParaRPr lang="en-US" dirty="0"/>
        </a:p>
      </dgm:t>
    </dgm:pt>
    <dgm:pt modelId="{50FE4B12-F3B3-4249-8D38-B7F5A7187D77}" type="parTrans" cxnId="{09346C42-B71B-4A3E-88DF-6722C7BF40BF}">
      <dgm:prSet/>
      <dgm:spPr/>
      <dgm:t>
        <a:bodyPr/>
        <a:lstStyle/>
        <a:p>
          <a:endParaRPr lang="en-US"/>
        </a:p>
      </dgm:t>
    </dgm:pt>
    <dgm:pt modelId="{4C5A281B-6A4B-40A4-A820-73AC2289EFEF}" type="sibTrans" cxnId="{09346C42-B71B-4A3E-88DF-6722C7BF40BF}">
      <dgm:prSet/>
      <dgm:spPr/>
      <dgm:t>
        <a:bodyPr/>
        <a:lstStyle/>
        <a:p>
          <a:endParaRPr lang="en-US"/>
        </a:p>
      </dgm:t>
    </dgm:pt>
    <dgm:pt modelId="{2EC81D94-1462-4A89-BB70-602D8751CCEA}" type="pres">
      <dgm:prSet presAssocID="{7A523CE8-E9B8-4F8E-9C58-EE8F764C79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E851B0-25FF-4972-ABC1-AC2BD4F13D39}" type="pres">
      <dgm:prSet presAssocID="{CB9272C9-598F-43D9-91D3-02CAFB7ECE63}" presName="vertOne" presStyleCnt="0"/>
      <dgm:spPr/>
    </dgm:pt>
    <dgm:pt modelId="{056CBAEC-2F82-41CF-A761-FC0B739700F9}" type="pres">
      <dgm:prSet presAssocID="{CB9272C9-598F-43D9-91D3-02CAFB7ECE6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8E003-5A44-4CA9-838A-EA162A9F1BF7}" type="pres">
      <dgm:prSet presAssocID="{CB9272C9-598F-43D9-91D3-02CAFB7ECE63}" presName="parTransOne" presStyleCnt="0"/>
      <dgm:spPr/>
    </dgm:pt>
    <dgm:pt modelId="{8EB5351F-A1D8-41A0-B963-44DA60600B60}" type="pres">
      <dgm:prSet presAssocID="{CB9272C9-598F-43D9-91D3-02CAFB7ECE63}" presName="horzOne" presStyleCnt="0"/>
      <dgm:spPr/>
    </dgm:pt>
    <dgm:pt modelId="{1E4E82C3-A68D-463D-B1AF-E1D454BF0659}" type="pres">
      <dgm:prSet presAssocID="{5D945816-84C2-4253-9DE9-78280F44BC15}" presName="vertTwo" presStyleCnt="0"/>
      <dgm:spPr/>
    </dgm:pt>
    <dgm:pt modelId="{F0A97A1E-7610-4F4E-9C96-EF3DC1D5CE1C}" type="pres">
      <dgm:prSet presAssocID="{5D945816-84C2-4253-9DE9-78280F44BC1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8E6849-D6B2-4D59-A109-94652F3CCDFB}" type="pres">
      <dgm:prSet presAssocID="{5D945816-84C2-4253-9DE9-78280F44BC15}" presName="parTransTwo" presStyleCnt="0"/>
      <dgm:spPr/>
    </dgm:pt>
    <dgm:pt modelId="{3D4D938D-273D-4924-8B73-87B0999DDCA7}" type="pres">
      <dgm:prSet presAssocID="{5D945816-84C2-4253-9DE9-78280F44BC15}" presName="horzTwo" presStyleCnt="0"/>
      <dgm:spPr/>
    </dgm:pt>
    <dgm:pt modelId="{F7134CF9-57E0-4BE7-8569-E851574CD354}" type="pres">
      <dgm:prSet presAssocID="{BC9C5E13-6D91-4816-A35B-565EB55AB493}" presName="vertThree" presStyleCnt="0"/>
      <dgm:spPr/>
    </dgm:pt>
    <dgm:pt modelId="{C7AF18C7-FAAD-4A6E-986A-1F29403E3CE1}" type="pres">
      <dgm:prSet presAssocID="{BC9C5E13-6D91-4816-A35B-565EB55AB493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A7AAE3-C704-416A-9B2B-21E05B37A5D9}" type="pres">
      <dgm:prSet presAssocID="{BC9C5E13-6D91-4816-A35B-565EB55AB493}" presName="horzThree" presStyleCnt="0"/>
      <dgm:spPr/>
    </dgm:pt>
  </dgm:ptLst>
  <dgm:cxnLst>
    <dgm:cxn modelId="{A662D6B8-CC9A-41DB-A03C-3CFA2206F0D9}" type="presOf" srcId="{BC9C5E13-6D91-4816-A35B-565EB55AB493}" destId="{C7AF18C7-FAAD-4A6E-986A-1F29403E3CE1}" srcOrd="0" destOrd="0" presId="urn:microsoft.com/office/officeart/2005/8/layout/hierarchy4"/>
    <dgm:cxn modelId="{92D23932-2E2D-4E24-85FE-22E42E07AF50}" type="presOf" srcId="{7A523CE8-E9B8-4F8E-9C58-EE8F764C7975}" destId="{2EC81D94-1462-4A89-BB70-602D8751CCEA}" srcOrd="0" destOrd="0" presId="urn:microsoft.com/office/officeart/2005/8/layout/hierarchy4"/>
    <dgm:cxn modelId="{59986420-BA05-4B27-8E31-05996CB244E4}" srcId="{7A523CE8-E9B8-4F8E-9C58-EE8F764C7975}" destId="{CB9272C9-598F-43D9-91D3-02CAFB7ECE63}" srcOrd="0" destOrd="0" parTransId="{37D5E978-8591-4680-A97D-025C6FAE6531}" sibTransId="{7F60915C-FD5F-48DF-BF75-2C1EBF9F3406}"/>
    <dgm:cxn modelId="{F0B54E5A-A428-42E5-AB1D-B1F0A4A59F17}" srcId="{CB9272C9-598F-43D9-91D3-02CAFB7ECE63}" destId="{5D945816-84C2-4253-9DE9-78280F44BC15}" srcOrd="0" destOrd="0" parTransId="{B5AB297F-E3EE-4502-85F0-47FCBD9A7A61}" sibTransId="{2FF0BBA8-6BEF-481D-A647-359E144D56F4}"/>
    <dgm:cxn modelId="{7707B9A4-6B9E-474C-9E5B-5A01BA67D702}" type="presOf" srcId="{5D945816-84C2-4253-9DE9-78280F44BC15}" destId="{F0A97A1E-7610-4F4E-9C96-EF3DC1D5CE1C}" srcOrd="0" destOrd="0" presId="urn:microsoft.com/office/officeart/2005/8/layout/hierarchy4"/>
    <dgm:cxn modelId="{207D0931-EE50-48F7-8B82-C4637EF9208C}" type="presOf" srcId="{CB9272C9-598F-43D9-91D3-02CAFB7ECE63}" destId="{056CBAEC-2F82-41CF-A761-FC0B739700F9}" srcOrd="0" destOrd="0" presId="urn:microsoft.com/office/officeart/2005/8/layout/hierarchy4"/>
    <dgm:cxn modelId="{09346C42-B71B-4A3E-88DF-6722C7BF40BF}" srcId="{5D945816-84C2-4253-9DE9-78280F44BC15}" destId="{BC9C5E13-6D91-4816-A35B-565EB55AB493}" srcOrd="0" destOrd="0" parTransId="{50FE4B12-F3B3-4249-8D38-B7F5A7187D77}" sibTransId="{4C5A281B-6A4B-40A4-A820-73AC2289EFEF}"/>
    <dgm:cxn modelId="{EF3BF9E9-530B-46BA-BF8E-E9EFB9ACBA11}" type="presParOf" srcId="{2EC81D94-1462-4A89-BB70-602D8751CCEA}" destId="{10E851B0-25FF-4972-ABC1-AC2BD4F13D39}" srcOrd="0" destOrd="0" presId="urn:microsoft.com/office/officeart/2005/8/layout/hierarchy4"/>
    <dgm:cxn modelId="{5C7C6F21-DA87-40D3-80A7-728BC480C8B0}" type="presParOf" srcId="{10E851B0-25FF-4972-ABC1-AC2BD4F13D39}" destId="{056CBAEC-2F82-41CF-A761-FC0B739700F9}" srcOrd="0" destOrd="0" presId="urn:microsoft.com/office/officeart/2005/8/layout/hierarchy4"/>
    <dgm:cxn modelId="{C4E7BBA8-580F-4E21-8442-F7A0846E3055}" type="presParOf" srcId="{10E851B0-25FF-4972-ABC1-AC2BD4F13D39}" destId="{63C8E003-5A44-4CA9-838A-EA162A9F1BF7}" srcOrd="1" destOrd="0" presId="urn:microsoft.com/office/officeart/2005/8/layout/hierarchy4"/>
    <dgm:cxn modelId="{6EDD5BD7-C72E-4963-8E0E-796CA2BFE411}" type="presParOf" srcId="{10E851B0-25FF-4972-ABC1-AC2BD4F13D39}" destId="{8EB5351F-A1D8-41A0-B963-44DA60600B60}" srcOrd="2" destOrd="0" presId="urn:microsoft.com/office/officeart/2005/8/layout/hierarchy4"/>
    <dgm:cxn modelId="{B5AB13C4-A9E5-4AFA-BB09-587844C67739}" type="presParOf" srcId="{8EB5351F-A1D8-41A0-B963-44DA60600B60}" destId="{1E4E82C3-A68D-463D-B1AF-E1D454BF0659}" srcOrd="0" destOrd="0" presId="urn:microsoft.com/office/officeart/2005/8/layout/hierarchy4"/>
    <dgm:cxn modelId="{DD8EDEC8-C267-49A7-B3A3-E483BD55C9C5}" type="presParOf" srcId="{1E4E82C3-A68D-463D-B1AF-E1D454BF0659}" destId="{F0A97A1E-7610-4F4E-9C96-EF3DC1D5CE1C}" srcOrd="0" destOrd="0" presId="urn:microsoft.com/office/officeart/2005/8/layout/hierarchy4"/>
    <dgm:cxn modelId="{AE7A43E1-6C8B-4782-8B8D-89B9CCBC2B3E}" type="presParOf" srcId="{1E4E82C3-A68D-463D-B1AF-E1D454BF0659}" destId="{E68E6849-D6B2-4D59-A109-94652F3CCDFB}" srcOrd="1" destOrd="0" presId="urn:microsoft.com/office/officeart/2005/8/layout/hierarchy4"/>
    <dgm:cxn modelId="{1EC71754-7356-4159-9350-19F388065A4C}" type="presParOf" srcId="{1E4E82C3-A68D-463D-B1AF-E1D454BF0659}" destId="{3D4D938D-273D-4924-8B73-87B0999DDCA7}" srcOrd="2" destOrd="0" presId="urn:microsoft.com/office/officeart/2005/8/layout/hierarchy4"/>
    <dgm:cxn modelId="{E316B3D5-8BBE-4E6A-82C9-2756D81E952B}" type="presParOf" srcId="{3D4D938D-273D-4924-8B73-87B0999DDCA7}" destId="{F7134CF9-57E0-4BE7-8569-E851574CD354}" srcOrd="0" destOrd="0" presId="urn:microsoft.com/office/officeart/2005/8/layout/hierarchy4"/>
    <dgm:cxn modelId="{FDDA4704-06C9-4F8E-AE01-89BEE99F40E7}" type="presParOf" srcId="{F7134CF9-57E0-4BE7-8569-E851574CD354}" destId="{C7AF18C7-FAAD-4A6E-986A-1F29403E3CE1}" srcOrd="0" destOrd="0" presId="urn:microsoft.com/office/officeart/2005/8/layout/hierarchy4"/>
    <dgm:cxn modelId="{D3266CBA-7249-49B4-8766-F130831380C0}" type="presParOf" srcId="{F7134CF9-57E0-4BE7-8569-E851574CD354}" destId="{0DA7AAE3-C704-416A-9B2B-21E05B37A5D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71883-263D-47C8-9F9F-A3B8CF478F79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D37B0-D854-4B81-B397-5B40E16E2EA3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000F9C09-108C-4871-9FDB-25F4AE3848F2}" type="parTrans" cxnId="{DEE6078E-FFC6-4FCE-81EA-39C00BEEDC37}">
      <dgm:prSet/>
      <dgm:spPr/>
      <dgm:t>
        <a:bodyPr/>
        <a:lstStyle/>
        <a:p>
          <a:endParaRPr lang="en-US"/>
        </a:p>
      </dgm:t>
    </dgm:pt>
    <dgm:pt modelId="{8A99456B-F19A-40B2-9B07-CBB2560C8D58}" type="sibTrans" cxnId="{DEE6078E-FFC6-4FCE-81EA-39C00BEEDC37}">
      <dgm:prSet/>
      <dgm:spPr/>
      <dgm:t>
        <a:bodyPr/>
        <a:lstStyle/>
        <a:p>
          <a:endParaRPr lang="en-US"/>
        </a:p>
      </dgm:t>
    </dgm:pt>
    <dgm:pt modelId="{FEFEFC0C-45BA-4FE6-B6AD-A06F63E33018}">
      <dgm:prSet phldrT="[Text]"/>
      <dgm:spPr/>
      <dgm:t>
        <a:bodyPr/>
        <a:lstStyle/>
        <a:p>
          <a:r>
            <a:rPr lang="en-US" dirty="0" smtClean="0"/>
            <a:t>Manageability</a:t>
          </a:r>
          <a:endParaRPr lang="en-US" dirty="0"/>
        </a:p>
      </dgm:t>
    </dgm:pt>
    <dgm:pt modelId="{231A3096-F226-48CC-83A3-2E4D463174EF}" type="parTrans" cxnId="{F8B242ED-843A-4B36-9C42-ED4BEC65E7E6}">
      <dgm:prSet/>
      <dgm:spPr/>
      <dgm:t>
        <a:bodyPr/>
        <a:lstStyle/>
        <a:p>
          <a:endParaRPr lang="en-US"/>
        </a:p>
      </dgm:t>
    </dgm:pt>
    <dgm:pt modelId="{8C58080E-7625-408E-AA17-9B400DB6CB95}" type="sibTrans" cxnId="{F8B242ED-843A-4B36-9C42-ED4BEC65E7E6}">
      <dgm:prSet/>
      <dgm:spPr/>
      <dgm:t>
        <a:bodyPr/>
        <a:lstStyle/>
        <a:p>
          <a:endParaRPr lang="en-US"/>
        </a:p>
      </dgm:t>
    </dgm:pt>
    <dgm:pt modelId="{610394D8-415C-43C6-A91E-958A69C98730}">
      <dgm:prSet phldrT="[Text]"/>
      <dgm:spPr/>
      <dgm:t>
        <a:bodyPr/>
        <a:lstStyle/>
        <a:p>
          <a:r>
            <a:rPr lang="en-US" dirty="0" smtClean="0"/>
            <a:t>Reliability</a:t>
          </a:r>
          <a:endParaRPr lang="en-US" dirty="0"/>
        </a:p>
      </dgm:t>
    </dgm:pt>
    <dgm:pt modelId="{845A5A44-2C2B-4415-BE43-7179DA35116D}" type="parTrans" cxnId="{EDA810E1-B8C4-44D7-B94D-192E1E5DA8D2}">
      <dgm:prSet/>
      <dgm:spPr/>
      <dgm:t>
        <a:bodyPr/>
        <a:lstStyle/>
        <a:p>
          <a:endParaRPr lang="en-US"/>
        </a:p>
      </dgm:t>
    </dgm:pt>
    <dgm:pt modelId="{1764E967-689E-4BB1-8132-77CFDD32BD04}" type="sibTrans" cxnId="{EDA810E1-B8C4-44D7-B94D-192E1E5DA8D2}">
      <dgm:prSet/>
      <dgm:spPr/>
      <dgm:t>
        <a:bodyPr/>
        <a:lstStyle/>
        <a:p>
          <a:endParaRPr lang="en-US"/>
        </a:p>
      </dgm:t>
    </dgm:pt>
    <dgm:pt modelId="{3D43D256-3307-45E5-A06C-8B2B70866E72}">
      <dgm:prSet phldrT="[Text]"/>
      <dgm:spPr/>
      <dgm:t>
        <a:bodyPr/>
        <a:lstStyle/>
        <a:p>
          <a:r>
            <a:rPr lang="en-US" dirty="0" smtClean="0"/>
            <a:t>Scalability</a:t>
          </a:r>
          <a:endParaRPr lang="en-US" dirty="0"/>
        </a:p>
      </dgm:t>
    </dgm:pt>
    <dgm:pt modelId="{459E8718-9C66-4731-87D7-BCCE248A3503}" type="parTrans" cxnId="{22A11D51-B43D-4DBD-B9C7-0BFF59989DAA}">
      <dgm:prSet/>
      <dgm:spPr/>
      <dgm:t>
        <a:bodyPr/>
        <a:lstStyle/>
        <a:p>
          <a:endParaRPr lang="en-US"/>
        </a:p>
      </dgm:t>
    </dgm:pt>
    <dgm:pt modelId="{C9DF361E-E25B-492A-9925-259509358358}" type="sibTrans" cxnId="{22A11D51-B43D-4DBD-B9C7-0BFF59989DAA}">
      <dgm:prSet/>
      <dgm:spPr/>
      <dgm:t>
        <a:bodyPr/>
        <a:lstStyle/>
        <a:p>
          <a:endParaRPr lang="en-US"/>
        </a:p>
      </dgm:t>
    </dgm:pt>
    <dgm:pt modelId="{5AE89F08-4815-433C-905D-318D1704AEE7}">
      <dgm:prSet phldrT="[Text]"/>
      <dgm:spPr/>
      <dgm:t>
        <a:bodyPr/>
        <a:lstStyle/>
        <a:p>
          <a:r>
            <a:rPr lang="en-US" dirty="0" smtClean="0"/>
            <a:t>Weaknesses</a:t>
          </a:r>
          <a:endParaRPr lang="en-US" dirty="0"/>
        </a:p>
      </dgm:t>
    </dgm:pt>
    <dgm:pt modelId="{D7D49E2C-3CA7-4221-B261-460E8ED61229}" type="parTrans" cxnId="{B9286E25-9048-40AF-998C-AE2080796279}">
      <dgm:prSet/>
      <dgm:spPr/>
      <dgm:t>
        <a:bodyPr/>
        <a:lstStyle/>
        <a:p>
          <a:endParaRPr lang="en-US"/>
        </a:p>
      </dgm:t>
    </dgm:pt>
    <dgm:pt modelId="{E0D05328-6B4F-4815-8CCC-E28EB800F702}" type="sibTrans" cxnId="{B9286E25-9048-40AF-998C-AE2080796279}">
      <dgm:prSet/>
      <dgm:spPr/>
      <dgm:t>
        <a:bodyPr/>
        <a:lstStyle/>
        <a:p>
          <a:endParaRPr lang="en-US"/>
        </a:p>
      </dgm:t>
    </dgm:pt>
    <dgm:pt modelId="{C5ED6C81-5A88-4963-BE1A-B0B6630EE25B}">
      <dgm:prSet phldrT="[Text]"/>
      <dgm:spPr/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B6641CC4-86BC-455C-96EE-1C215FF4BE3A}" type="parTrans" cxnId="{FDEB4F09-5430-4096-9610-6DAD47C4842C}">
      <dgm:prSet/>
      <dgm:spPr/>
      <dgm:t>
        <a:bodyPr/>
        <a:lstStyle/>
        <a:p>
          <a:endParaRPr lang="en-US"/>
        </a:p>
      </dgm:t>
    </dgm:pt>
    <dgm:pt modelId="{441653FB-2F13-4023-A329-E36F4C187D42}" type="sibTrans" cxnId="{FDEB4F09-5430-4096-9610-6DAD47C4842C}">
      <dgm:prSet/>
      <dgm:spPr/>
      <dgm:t>
        <a:bodyPr/>
        <a:lstStyle/>
        <a:p>
          <a:endParaRPr lang="en-US"/>
        </a:p>
      </dgm:t>
    </dgm:pt>
    <dgm:pt modelId="{8DFB687B-044D-4A72-82EA-F92AFB20864D}">
      <dgm:prSet phldrT="[Text]"/>
      <dgm:spPr/>
      <dgm:t>
        <a:bodyPr/>
        <a:lstStyle/>
        <a:p>
          <a:r>
            <a:rPr lang="en-US" dirty="0" smtClean="0"/>
            <a:t>Elasticity</a:t>
          </a:r>
          <a:endParaRPr lang="en-US" dirty="0"/>
        </a:p>
      </dgm:t>
    </dgm:pt>
    <dgm:pt modelId="{E82AF5F4-8F3E-4C1F-85FF-E1125E1AF4B4}" type="parTrans" cxnId="{DDA08B11-FC5B-4ECA-A618-C28DE08C9522}">
      <dgm:prSet/>
      <dgm:spPr/>
      <dgm:t>
        <a:bodyPr/>
        <a:lstStyle/>
        <a:p>
          <a:endParaRPr lang="en-US"/>
        </a:p>
      </dgm:t>
    </dgm:pt>
    <dgm:pt modelId="{F6B13042-5F51-4FBD-BF79-13C51BE11C9E}" type="sibTrans" cxnId="{DDA08B11-FC5B-4ECA-A618-C28DE08C9522}">
      <dgm:prSet/>
      <dgm:spPr/>
      <dgm:t>
        <a:bodyPr/>
        <a:lstStyle/>
        <a:p>
          <a:endParaRPr lang="en-US"/>
        </a:p>
      </dgm:t>
    </dgm:pt>
    <dgm:pt modelId="{A3E9F9DA-1128-41A1-9F58-BC9CFD2FBB62}">
      <dgm:prSet phldrT="[Text]"/>
      <dgm:spPr/>
      <dgm:t>
        <a:bodyPr/>
        <a:lstStyle/>
        <a:p>
          <a:r>
            <a:rPr lang="en-US" dirty="0" smtClean="0"/>
            <a:t>Time to market</a:t>
          </a:r>
          <a:endParaRPr lang="en-US" dirty="0"/>
        </a:p>
      </dgm:t>
    </dgm:pt>
    <dgm:pt modelId="{B77EFA4D-79F0-4CC7-B7FD-9F910FAC94F4}" type="parTrans" cxnId="{284997DB-CF84-4497-B5C1-849CD0B2C30D}">
      <dgm:prSet/>
      <dgm:spPr/>
      <dgm:t>
        <a:bodyPr/>
        <a:lstStyle/>
        <a:p>
          <a:endParaRPr lang="en-US"/>
        </a:p>
      </dgm:t>
    </dgm:pt>
    <dgm:pt modelId="{3579BF97-9FC7-4620-BEB0-A620821F4B98}" type="sibTrans" cxnId="{284997DB-CF84-4497-B5C1-849CD0B2C30D}">
      <dgm:prSet/>
      <dgm:spPr/>
      <dgm:t>
        <a:bodyPr/>
        <a:lstStyle/>
        <a:p>
          <a:endParaRPr lang="en-US"/>
        </a:p>
      </dgm:t>
    </dgm:pt>
    <dgm:pt modelId="{5424E3AD-6153-482B-BD4B-0864292EF50F}" type="pres">
      <dgm:prSet presAssocID="{47671883-263D-47C8-9F9F-A3B8CF478F7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93D585-9189-4217-8935-10DC1D600C17}" type="pres">
      <dgm:prSet presAssocID="{47671883-263D-47C8-9F9F-A3B8CF478F79}" presName="dummyMaxCanvas" presStyleCnt="0"/>
      <dgm:spPr/>
    </dgm:pt>
    <dgm:pt modelId="{55A82BF9-EF30-4916-B2BF-F986F5231142}" type="pres">
      <dgm:prSet presAssocID="{47671883-263D-47C8-9F9F-A3B8CF478F79}" presName="parentComposite" presStyleCnt="0"/>
      <dgm:spPr/>
    </dgm:pt>
    <dgm:pt modelId="{FC7C981F-6B5A-4A3A-B6CC-087631C9FFCA}" type="pres">
      <dgm:prSet presAssocID="{47671883-263D-47C8-9F9F-A3B8CF478F7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4075632-EFF4-425F-A939-AB9FE945AFA1}" type="pres">
      <dgm:prSet presAssocID="{47671883-263D-47C8-9F9F-A3B8CF478F7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C1C9F6D-A21A-4401-BB36-775D3B8492DF}" type="pres">
      <dgm:prSet presAssocID="{47671883-263D-47C8-9F9F-A3B8CF478F79}" presName="childrenComposite" presStyleCnt="0"/>
      <dgm:spPr/>
    </dgm:pt>
    <dgm:pt modelId="{3A8E8C5F-4F37-48D6-9D55-FDFC739B7B0D}" type="pres">
      <dgm:prSet presAssocID="{47671883-263D-47C8-9F9F-A3B8CF478F79}" presName="dummyMaxCanvas_ChildArea" presStyleCnt="0"/>
      <dgm:spPr/>
    </dgm:pt>
    <dgm:pt modelId="{DB035D96-F338-4ECE-AE82-999F828AEEF3}" type="pres">
      <dgm:prSet presAssocID="{47671883-263D-47C8-9F9F-A3B8CF478F79}" presName="fulcrum" presStyleLbl="alignAccFollowNode1" presStyleIdx="2" presStyleCnt="4"/>
      <dgm:spPr/>
    </dgm:pt>
    <dgm:pt modelId="{3234AF3D-4C7C-4FF3-A947-A02ACD21A467}" type="pres">
      <dgm:prSet presAssocID="{47671883-263D-47C8-9F9F-A3B8CF478F79}" presName="balance_33" presStyleLbl="alignAccFollowNode1" presStyleIdx="3" presStyleCnt="4">
        <dgm:presLayoutVars>
          <dgm:bulletEnabled val="1"/>
        </dgm:presLayoutVars>
      </dgm:prSet>
      <dgm:spPr/>
    </dgm:pt>
    <dgm:pt modelId="{CB8F7942-FF7D-4BFD-9591-DD002985D9BB}" type="pres">
      <dgm:prSet presAssocID="{47671883-263D-47C8-9F9F-A3B8CF478F79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9A14-A4E5-41D7-A37C-B94C1FB62C99}" type="pres">
      <dgm:prSet presAssocID="{47671883-263D-47C8-9F9F-A3B8CF478F79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A35F0-81CC-4E33-965B-EBBFC0F2DD57}" type="pres">
      <dgm:prSet presAssocID="{47671883-263D-47C8-9F9F-A3B8CF478F79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35428-170D-4F45-B27A-1507064E8DAE}" type="pres">
      <dgm:prSet presAssocID="{47671883-263D-47C8-9F9F-A3B8CF478F79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507E0-D70F-42A6-B4FB-1C850E8DA12C}" type="pres">
      <dgm:prSet presAssocID="{47671883-263D-47C8-9F9F-A3B8CF478F79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B1935-C9C0-435E-AA49-D09BD838E630}" type="pres">
      <dgm:prSet presAssocID="{47671883-263D-47C8-9F9F-A3B8CF478F79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A11D51-B43D-4DBD-B9C7-0BFF59989DAA}" srcId="{C5ED6C81-5A88-4963-BE1A-B0B6630EE25B}" destId="{3D43D256-3307-45E5-A06C-8B2B70866E72}" srcOrd="0" destOrd="0" parTransId="{459E8718-9C66-4731-87D7-BCCE248A3503}" sibTransId="{C9DF361E-E25B-492A-9925-259509358358}"/>
    <dgm:cxn modelId="{BA1D089C-E6A8-446D-ABB7-39DA57B62F80}" type="presOf" srcId="{610394D8-415C-43C6-A91E-958A69C98730}" destId="{558507E0-D70F-42A6-B4FB-1C850E8DA12C}" srcOrd="0" destOrd="0" presId="urn:microsoft.com/office/officeart/2005/8/layout/balance1"/>
    <dgm:cxn modelId="{E2CB25F4-1F46-4484-BD28-850BB06B8D06}" type="presOf" srcId="{A3E9F9DA-1128-41A1-9F58-BC9CFD2FBB62}" destId="{4EAA35F0-81CC-4E33-965B-EBBFC0F2DD57}" srcOrd="0" destOrd="0" presId="urn:microsoft.com/office/officeart/2005/8/layout/balance1"/>
    <dgm:cxn modelId="{4AF6EE39-0B6C-4247-9B36-EC29E9E26594}" type="presOf" srcId="{47671883-263D-47C8-9F9F-A3B8CF478F79}" destId="{5424E3AD-6153-482B-BD4B-0864292EF50F}" srcOrd="0" destOrd="0" presId="urn:microsoft.com/office/officeart/2005/8/layout/balance1"/>
    <dgm:cxn modelId="{FDEB4F09-5430-4096-9610-6DAD47C4842C}" srcId="{47671883-263D-47C8-9F9F-A3B8CF478F79}" destId="{C5ED6C81-5A88-4963-BE1A-B0B6630EE25B}" srcOrd="1" destOrd="0" parTransId="{B6641CC4-86BC-455C-96EE-1C215FF4BE3A}" sibTransId="{441653FB-2F13-4023-A329-E36F4C187D42}"/>
    <dgm:cxn modelId="{8DC851C9-644C-491F-8D81-6DD6A0A6493E}" type="presOf" srcId="{5AE89F08-4815-433C-905D-318D1704AEE7}" destId="{FC7C981F-6B5A-4A3A-B6CC-087631C9FFCA}" srcOrd="0" destOrd="0" presId="urn:microsoft.com/office/officeart/2005/8/layout/balance1"/>
    <dgm:cxn modelId="{B9286E25-9048-40AF-998C-AE2080796279}" srcId="{47671883-263D-47C8-9F9F-A3B8CF478F79}" destId="{5AE89F08-4815-433C-905D-318D1704AEE7}" srcOrd="0" destOrd="0" parTransId="{D7D49E2C-3CA7-4221-B261-460E8ED61229}" sibTransId="{E0D05328-6B4F-4815-8CCC-E28EB800F702}"/>
    <dgm:cxn modelId="{2947DA58-A2C2-4816-8E9C-27B2BEDE9B20}" type="presOf" srcId="{A0AD37B0-D854-4B81-B397-5B40E16E2EA3}" destId="{98835428-170D-4F45-B27A-1507064E8DAE}" srcOrd="0" destOrd="0" presId="urn:microsoft.com/office/officeart/2005/8/layout/balance1"/>
    <dgm:cxn modelId="{525D8A7E-0ECA-4158-8300-8A9EDF99DE8E}" type="presOf" srcId="{C5ED6C81-5A88-4963-BE1A-B0B6630EE25B}" destId="{A4075632-EFF4-425F-A939-AB9FE945AFA1}" srcOrd="0" destOrd="0" presId="urn:microsoft.com/office/officeart/2005/8/layout/balance1"/>
    <dgm:cxn modelId="{267D0F86-E7D0-420B-8306-09EDAC8F5AB9}" type="presOf" srcId="{8DFB687B-044D-4A72-82EA-F92AFB20864D}" destId="{74FC9A14-A4E5-41D7-A37C-B94C1FB62C99}" srcOrd="0" destOrd="0" presId="urn:microsoft.com/office/officeart/2005/8/layout/balance1"/>
    <dgm:cxn modelId="{EDA810E1-B8C4-44D7-B94D-192E1E5DA8D2}" srcId="{5AE89F08-4815-433C-905D-318D1704AEE7}" destId="{610394D8-415C-43C6-A91E-958A69C98730}" srcOrd="1" destOrd="0" parTransId="{845A5A44-2C2B-4415-BE43-7179DA35116D}" sibTransId="{1764E967-689E-4BB1-8132-77CFDD32BD04}"/>
    <dgm:cxn modelId="{970D0362-94CA-4FE7-ACF1-3D501EAD5E64}" type="presOf" srcId="{3D43D256-3307-45E5-A06C-8B2B70866E72}" destId="{CB8F7942-FF7D-4BFD-9591-DD002985D9BB}" srcOrd="0" destOrd="0" presId="urn:microsoft.com/office/officeart/2005/8/layout/balance1"/>
    <dgm:cxn modelId="{CF6962A3-C4C4-4DC5-8A5B-50411EAC60B1}" type="presOf" srcId="{FEFEFC0C-45BA-4FE6-B6AD-A06F63E33018}" destId="{369B1935-C9C0-435E-AA49-D09BD838E630}" srcOrd="0" destOrd="0" presId="urn:microsoft.com/office/officeart/2005/8/layout/balance1"/>
    <dgm:cxn modelId="{DEE6078E-FFC6-4FCE-81EA-39C00BEEDC37}" srcId="{5AE89F08-4815-433C-905D-318D1704AEE7}" destId="{A0AD37B0-D854-4B81-B397-5B40E16E2EA3}" srcOrd="0" destOrd="0" parTransId="{000F9C09-108C-4871-9FDB-25F4AE3848F2}" sibTransId="{8A99456B-F19A-40B2-9B07-CBB2560C8D58}"/>
    <dgm:cxn modelId="{F8B242ED-843A-4B36-9C42-ED4BEC65E7E6}" srcId="{5AE89F08-4815-433C-905D-318D1704AEE7}" destId="{FEFEFC0C-45BA-4FE6-B6AD-A06F63E33018}" srcOrd="2" destOrd="0" parTransId="{231A3096-F226-48CC-83A3-2E4D463174EF}" sibTransId="{8C58080E-7625-408E-AA17-9B400DB6CB95}"/>
    <dgm:cxn modelId="{DDA08B11-FC5B-4ECA-A618-C28DE08C9522}" srcId="{C5ED6C81-5A88-4963-BE1A-B0B6630EE25B}" destId="{8DFB687B-044D-4A72-82EA-F92AFB20864D}" srcOrd="1" destOrd="0" parTransId="{E82AF5F4-8F3E-4C1F-85FF-E1125E1AF4B4}" sibTransId="{F6B13042-5F51-4FBD-BF79-13C51BE11C9E}"/>
    <dgm:cxn modelId="{284997DB-CF84-4497-B5C1-849CD0B2C30D}" srcId="{C5ED6C81-5A88-4963-BE1A-B0B6630EE25B}" destId="{A3E9F9DA-1128-41A1-9F58-BC9CFD2FBB62}" srcOrd="2" destOrd="0" parTransId="{B77EFA4D-79F0-4CC7-B7FD-9F910FAC94F4}" sibTransId="{3579BF97-9FC7-4620-BEB0-A620821F4B98}"/>
    <dgm:cxn modelId="{2F46ABAB-D095-435A-8348-E88B2A2D9188}" type="presParOf" srcId="{5424E3AD-6153-482B-BD4B-0864292EF50F}" destId="{0D93D585-9189-4217-8935-10DC1D600C17}" srcOrd="0" destOrd="0" presId="urn:microsoft.com/office/officeart/2005/8/layout/balance1"/>
    <dgm:cxn modelId="{9065F781-9526-44FD-A45D-787539237C5D}" type="presParOf" srcId="{5424E3AD-6153-482B-BD4B-0864292EF50F}" destId="{55A82BF9-EF30-4916-B2BF-F986F5231142}" srcOrd="1" destOrd="0" presId="urn:microsoft.com/office/officeart/2005/8/layout/balance1"/>
    <dgm:cxn modelId="{5C229061-5640-4891-B048-06301DA29850}" type="presParOf" srcId="{55A82BF9-EF30-4916-B2BF-F986F5231142}" destId="{FC7C981F-6B5A-4A3A-B6CC-087631C9FFCA}" srcOrd="0" destOrd="0" presId="urn:microsoft.com/office/officeart/2005/8/layout/balance1"/>
    <dgm:cxn modelId="{D74C68EB-648F-4683-B936-0167EFAEF1DF}" type="presParOf" srcId="{55A82BF9-EF30-4916-B2BF-F986F5231142}" destId="{A4075632-EFF4-425F-A939-AB9FE945AFA1}" srcOrd="1" destOrd="0" presId="urn:microsoft.com/office/officeart/2005/8/layout/balance1"/>
    <dgm:cxn modelId="{C7888744-127E-4D3E-9BA7-7A09B0E6D3F4}" type="presParOf" srcId="{5424E3AD-6153-482B-BD4B-0864292EF50F}" destId="{CC1C9F6D-A21A-4401-BB36-775D3B8492DF}" srcOrd="2" destOrd="0" presId="urn:microsoft.com/office/officeart/2005/8/layout/balance1"/>
    <dgm:cxn modelId="{70195660-40FB-4937-B189-A07681EB61A0}" type="presParOf" srcId="{CC1C9F6D-A21A-4401-BB36-775D3B8492DF}" destId="{3A8E8C5F-4F37-48D6-9D55-FDFC739B7B0D}" srcOrd="0" destOrd="0" presId="urn:microsoft.com/office/officeart/2005/8/layout/balance1"/>
    <dgm:cxn modelId="{2C171086-884D-4BF3-B946-6370BAB7705D}" type="presParOf" srcId="{CC1C9F6D-A21A-4401-BB36-775D3B8492DF}" destId="{DB035D96-F338-4ECE-AE82-999F828AEEF3}" srcOrd="1" destOrd="0" presId="urn:microsoft.com/office/officeart/2005/8/layout/balance1"/>
    <dgm:cxn modelId="{153E6149-F42B-4F57-9FFF-0258F4439CE6}" type="presParOf" srcId="{CC1C9F6D-A21A-4401-BB36-775D3B8492DF}" destId="{3234AF3D-4C7C-4FF3-A947-A02ACD21A467}" srcOrd="2" destOrd="0" presId="urn:microsoft.com/office/officeart/2005/8/layout/balance1"/>
    <dgm:cxn modelId="{AB8E370E-C3AD-496C-91E8-E2704F8ADF22}" type="presParOf" srcId="{CC1C9F6D-A21A-4401-BB36-775D3B8492DF}" destId="{CB8F7942-FF7D-4BFD-9591-DD002985D9BB}" srcOrd="3" destOrd="0" presId="urn:microsoft.com/office/officeart/2005/8/layout/balance1"/>
    <dgm:cxn modelId="{069F18B6-AC08-4B9F-82C9-6F5A6DAA84AC}" type="presParOf" srcId="{CC1C9F6D-A21A-4401-BB36-775D3B8492DF}" destId="{74FC9A14-A4E5-41D7-A37C-B94C1FB62C99}" srcOrd="4" destOrd="0" presId="urn:microsoft.com/office/officeart/2005/8/layout/balance1"/>
    <dgm:cxn modelId="{83EFC391-990C-4C2D-9C3C-1CDE2609477E}" type="presParOf" srcId="{CC1C9F6D-A21A-4401-BB36-775D3B8492DF}" destId="{4EAA35F0-81CC-4E33-965B-EBBFC0F2DD57}" srcOrd="5" destOrd="0" presId="urn:microsoft.com/office/officeart/2005/8/layout/balance1"/>
    <dgm:cxn modelId="{448BBD6E-852C-48AF-8AE3-2581E8A72511}" type="presParOf" srcId="{CC1C9F6D-A21A-4401-BB36-775D3B8492DF}" destId="{98835428-170D-4F45-B27A-1507064E8DAE}" srcOrd="6" destOrd="0" presId="urn:microsoft.com/office/officeart/2005/8/layout/balance1"/>
    <dgm:cxn modelId="{52BB58F8-23DC-49F6-83C2-FE9018D481F9}" type="presParOf" srcId="{CC1C9F6D-A21A-4401-BB36-775D3B8492DF}" destId="{558507E0-D70F-42A6-B4FB-1C850E8DA12C}" srcOrd="7" destOrd="0" presId="urn:microsoft.com/office/officeart/2005/8/layout/balance1"/>
    <dgm:cxn modelId="{5DCE5AA4-CCE2-436F-8FC1-265553DDE4C1}" type="presParOf" srcId="{CC1C9F6D-A21A-4401-BB36-775D3B8492DF}" destId="{369B1935-C9C0-435E-AA49-D09BD838E630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6CBAEC-2F82-41CF-A761-FC0B739700F9}">
      <dsp:nvSpPr>
        <dsp:cNvPr id="0" name=""/>
        <dsp:cNvSpPr/>
      </dsp:nvSpPr>
      <dsp:spPr>
        <a:xfrm>
          <a:off x="2976" y="1460"/>
          <a:ext cx="6090046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Application as a Service</a:t>
          </a:r>
          <a:endParaRPr lang="en-US" sz="4600" kern="1200" dirty="0"/>
        </a:p>
      </dsp:txBody>
      <dsp:txXfrm>
        <a:off x="2976" y="1460"/>
        <a:ext cx="6090046" cy="1281906"/>
      </dsp:txXfrm>
    </dsp:sp>
    <dsp:sp modelId="{F0A97A1E-7610-4F4E-9C96-EF3DC1D5CE1C}">
      <dsp:nvSpPr>
        <dsp:cNvPr id="0" name=""/>
        <dsp:cNvSpPr/>
      </dsp:nvSpPr>
      <dsp:spPr>
        <a:xfrm>
          <a:off x="2976" y="1391046"/>
          <a:ext cx="6090046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Platform as a Service</a:t>
          </a:r>
          <a:endParaRPr lang="en-US" sz="4600" kern="1200" dirty="0"/>
        </a:p>
      </dsp:txBody>
      <dsp:txXfrm>
        <a:off x="2976" y="1391046"/>
        <a:ext cx="6090046" cy="1281906"/>
      </dsp:txXfrm>
    </dsp:sp>
    <dsp:sp modelId="{C7AF18C7-FAAD-4A6E-986A-1F29403E3CE1}">
      <dsp:nvSpPr>
        <dsp:cNvPr id="0" name=""/>
        <dsp:cNvSpPr/>
      </dsp:nvSpPr>
      <dsp:spPr>
        <a:xfrm>
          <a:off x="2976" y="2780633"/>
          <a:ext cx="6090046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Infrastructure as a Service</a:t>
          </a:r>
          <a:endParaRPr lang="en-US" sz="4200" kern="1200" dirty="0"/>
        </a:p>
      </dsp:txBody>
      <dsp:txXfrm>
        <a:off x="2976" y="2780633"/>
        <a:ext cx="6090046" cy="12819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7C981F-6B5A-4A3A-B6CC-087631C9FFCA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Weaknesses</a:t>
          </a:r>
          <a:endParaRPr lang="en-US" sz="1900" kern="1200" dirty="0"/>
        </a:p>
      </dsp:txBody>
      <dsp:txXfrm>
        <a:off x="1259840" y="0"/>
        <a:ext cx="1463040" cy="812800"/>
      </dsp:txXfrm>
    </dsp:sp>
    <dsp:sp modelId="{A4075632-EFF4-425F-A939-AB9FE945AFA1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Strengths</a:t>
          </a:r>
          <a:endParaRPr lang="en-US" sz="1900" kern="1200" dirty="0"/>
        </a:p>
      </dsp:txBody>
      <dsp:txXfrm>
        <a:off x="3373120" y="0"/>
        <a:ext cx="1463040" cy="812800"/>
      </dsp:txXfrm>
    </dsp:sp>
    <dsp:sp modelId="{DB035D96-F338-4ECE-AE82-999F828AEEF3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4AF3D-4C7C-4FF3-A947-A02ACD21A467}">
      <dsp:nvSpPr>
        <dsp:cNvPr id="0" name=""/>
        <dsp:cNvSpPr/>
      </dsp:nvSpPr>
      <dsp:spPr>
        <a:xfrm>
          <a:off x="1219200" y="3199180"/>
          <a:ext cx="3657600" cy="2470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F7942-FF7D-4BFD-9591-DD002985D9BB}">
      <dsp:nvSpPr>
        <dsp:cNvPr id="0" name=""/>
        <dsp:cNvSpPr/>
      </dsp:nvSpPr>
      <dsp:spPr>
        <a:xfrm>
          <a:off x="3373120" y="2487168"/>
          <a:ext cx="1463040" cy="682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Scalability</a:t>
          </a:r>
          <a:endParaRPr lang="en-US" sz="1700" kern="1200" dirty="0"/>
        </a:p>
      </dsp:txBody>
      <dsp:txXfrm>
        <a:off x="3373120" y="2487168"/>
        <a:ext cx="1463040" cy="682752"/>
      </dsp:txXfrm>
    </dsp:sp>
    <dsp:sp modelId="{74FC9A14-A4E5-41D7-A37C-B94C1FB62C99}">
      <dsp:nvSpPr>
        <dsp:cNvPr id="0" name=""/>
        <dsp:cNvSpPr/>
      </dsp:nvSpPr>
      <dsp:spPr>
        <a:xfrm>
          <a:off x="3373120" y="1755647"/>
          <a:ext cx="1463040" cy="682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Elasticity</a:t>
          </a:r>
          <a:endParaRPr lang="en-US" sz="1700" kern="1200" dirty="0"/>
        </a:p>
      </dsp:txBody>
      <dsp:txXfrm>
        <a:off x="3373120" y="1755647"/>
        <a:ext cx="1463040" cy="682752"/>
      </dsp:txXfrm>
    </dsp:sp>
    <dsp:sp modelId="{4EAA35F0-81CC-4E33-965B-EBBFC0F2DD57}">
      <dsp:nvSpPr>
        <dsp:cNvPr id="0" name=""/>
        <dsp:cNvSpPr/>
      </dsp:nvSpPr>
      <dsp:spPr>
        <a:xfrm>
          <a:off x="3373120" y="1024127"/>
          <a:ext cx="1463040" cy="682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Time to market</a:t>
          </a:r>
          <a:endParaRPr lang="en-US" sz="1700" kern="1200" dirty="0"/>
        </a:p>
      </dsp:txBody>
      <dsp:txXfrm>
        <a:off x="3373120" y="1024127"/>
        <a:ext cx="1463040" cy="682752"/>
      </dsp:txXfrm>
    </dsp:sp>
    <dsp:sp modelId="{98835428-170D-4F45-B27A-1507064E8DAE}">
      <dsp:nvSpPr>
        <dsp:cNvPr id="0" name=""/>
        <dsp:cNvSpPr/>
      </dsp:nvSpPr>
      <dsp:spPr>
        <a:xfrm>
          <a:off x="1259840" y="2487168"/>
          <a:ext cx="1463040" cy="682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Security</a:t>
          </a:r>
          <a:endParaRPr lang="en-US" sz="1700" kern="1200" dirty="0"/>
        </a:p>
      </dsp:txBody>
      <dsp:txXfrm>
        <a:off x="1259840" y="2487168"/>
        <a:ext cx="1463040" cy="682752"/>
      </dsp:txXfrm>
    </dsp:sp>
    <dsp:sp modelId="{558507E0-D70F-42A6-B4FB-1C850E8DA12C}">
      <dsp:nvSpPr>
        <dsp:cNvPr id="0" name=""/>
        <dsp:cNvSpPr/>
      </dsp:nvSpPr>
      <dsp:spPr>
        <a:xfrm>
          <a:off x="1259840" y="1755647"/>
          <a:ext cx="1463040" cy="682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Reliability</a:t>
          </a:r>
          <a:endParaRPr lang="en-US" sz="1700" kern="1200" dirty="0"/>
        </a:p>
      </dsp:txBody>
      <dsp:txXfrm>
        <a:off x="1259840" y="1755647"/>
        <a:ext cx="1463040" cy="682752"/>
      </dsp:txXfrm>
    </dsp:sp>
    <dsp:sp modelId="{369B1935-C9C0-435E-AA49-D09BD838E630}">
      <dsp:nvSpPr>
        <dsp:cNvPr id="0" name=""/>
        <dsp:cNvSpPr/>
      </dsp:nvSpPr>
      <dsp:spPr>
        <a:xfrm>
          <a:off x="1259840" y="1024127"/>
          <a:ext cx="1463040" cy="682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Manageability</a:t>
          </a:r>
          <a:endParaRPr lang="en-US" sz="1700" kern="1200" dirty="0"/>
        </a:p>
      </dsp:txBody>
      <dsp:txXfrm>
        <a:off x="1259840" y="1024127"/>
        <a:ext cx="1463040" cy="682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C8DC1-D72E-4109-A63E-BF46861FAEC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26A6B-5BFE-4C36-AF7E-69D922715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secure </a:t>
            </a:r>
            <a:r>
              <a:rPr lang="en-US" baseline="0" dirty="0" smtClean="0"/>
              <a:t>multi-tenancy </a:t>
            </a:r>
            <a:r>
              <a:rPr lang="en-US" baseline="0" dirty="0" smtClean="0"/>
              <a:t>for storage not </a:t>
            </a:r>
            <a:r>
              <a:rPr lang="en-US" baseline="0" dirty="0" smtClean="0"/>
              <a:t>quite there yet, encryption is not </a:t>
            </a:r>
            <a:r>
              <a:rPr lang="en-US" baseline="0" dirty="0" smtClean="0"/>
              <a:t>standard</a:t>
            </a:r>
          </a:p>
          <a:p>
            <a:r>
              <a:rPr lang="en-US" baseline="0" dirty="0" smtClean="0"/>
              <a:t>Manageability </a:t>
            </a:r>
            <a:r>
              <a:rPr lang="en-US" baseline="0" dirty="0" smtClean="0"/>
              <a:t>– tools are still very immature and no real standard across service providers</a:t>
            </a:r>
          </a:p>
          <a:p>
            <a:r>
              <a:rPr lang="en-US" baseline="0" dirty="0" smtClean="0"/>
              <a:t>Reliability /Availability – need to vet service provider – SLA, viability, location of datacenters, reliance on any other service provider</a:t>
            </a:r>
          </a:p>
          <a:p>
            <a:r>
              <a:rPr lang="en-US" baseline="0" dirty="0" smtClean="0"/>
              <a:t>Governance – can be much more difficult to ensure compliance</a:t>
            </a:r>
          </a:p>
          <a:p>
            <a:r>
              <a:rPr lang="en-US" baseline="0" dirty="0" smtClean="0"/>
              <a:t>Compatibility – few standards except at protocol level (what Mule leverages). Data formats very proprietary (Mule can help some)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Self Service, quick to market, elastic scale up and down, pay per use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Legacy System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Legacy System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Legacy System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EXPAND THIS</a:t>
            </a:r>
          </a:p>
          <a:p>
            <a:r>
              <a:rPr lang="en-US" dirty="0" smtClean="0"/>
              <a:t>Can you EA</a:t>
            </a:r>
            <a:r>
              <a:rPr lang="en-US" baseline="0" dirty="0" smtClean="0"/>
              <a:t> adapt to it</a:t>
            </a:r>
            <a:r>
              <a:rPr lang="en-US" baseline="0" dirty="0" smtClean="0"/>
              <a:t>? If not private, small project</a:t>
            </a:r>
          </a:p>
          <a:p>
            <a:r>
              <a:rPr lang="en-US" baseline="0" dirty="0" smtClean="0"/>
              <a:t>Do services represent business granularity</a:t>
            </a:r>
            <a:endParaRPr lang="en-US" baseline="0" dirty="0" smtClean="0"/>
          </a:p>
          <a:p>
            <a:r>
              <a:rPr lang="en-US" baseline="0" dirty="0" smtClean="0"/>
              <a:t>What are your security / compliance requirements?</a:t>
            </a:r>
          </a:p>
          <a:p>
            <a:r>
              <a:rPr lang="en-US" baseline="0" dirty="0" smtClean="0"/>
              <a:t>New or Legacy App</a:t>
            </a:r>
          </a:p>
          <a:p>
            <a:r>
              <a:rPr lang="en-US" baseline="0" dirty="0" smtClean="0"/>
              <a:t>Integration Points / Coupling</a:t>
            </a:r>
          </a:p>
          <a:p>
            <a:r>
              <a:rPr lang="en-US" baseline="0" dirty="0" smtClean="0"/>
              <a:t>Protocols, Apps, Data independent</a:t>
            </a:r>
          </a:p>
          <a:p>
            <a:r>
              <a:rPr lang="en-US" baseline="0" dirty="0" smtClean="0"/>
              <a:t>Scalability requirements – elastic or potentially fast growth</a:t>
            </a:r>
          </a:p>
          <a:p>
            <a:r>
              <a:rPr lang="en-US" baseline="0" dirty="0" smtClean="0"/>
              <a:t>Core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Context</a:t>
            </a:r>
          </a:p>
          <a:p>
            <a:endParaRPr lang="en-US" baseline="0" dirty="0" smtClean="0"/>
          </a:p>
          <a:p>
            <a:r>
              <a:rPr lang="en-US" dirty="0" smtClean="0"/>
              <a:t>ESB </a:t>
            </a:r>
            <a:r>
              <a:rPr lang="en-US" dirty="0" smtClean="0"/>
              <a:t>selection checklist –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than one type of communication protocol? </a:t>
            </a:r>
            <a:r>
              <a:rPr lang="en-US" dirty="0" smtClean="0"/>
              <a:t>not </a:t>
            </a:r>
            <a:r>
              <a:rPr lang="en-US" dirty="0" smtClean="0"/>
              <a:t>going to get any of the benefits if cross protocol messaging and transformation that Mule provides.</a:t>
            </a:r>
          </a:p>
          <a:p>
            <a:r>
              <a:rPr lang="en-US" dirty="0" smtClean="0"/>
              <a:t>publish </a:t>
            </a:r>
            <a:r>
              <a:rPr lang="en-US" dirty="0" smtClean="0"/>
              <a:t>services for consumption by other applications? This is a good fit for Mule as it provides a robust and scalable service </a:t>
            </a:r>
            <a:r>
              <a:rPr lang="en-US" dirty="0" smtClean="0"/>
              <a:t>container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than 10 applications to integrate? Avoid big-bang projects and consider breaking the project down in to smaller parts. Pilot your architecture on just 3 or 4 systems first and iron out any wrinkles before impacting other systems.</a:t>
            </a:r>
          </a:p>
          <a:p>
            <a:r>
              <a:rPr lang="en-US" dirty="0" smtClean="0"/>
              <a:t>need </a:t>
            </a:r>
            <a:r>
              <a:rPr lang="en-US" dirty="0" smtClean="0"/>
              <a:t>the scalability of an ESB? It’s very easy to over-architect scalability requirements of an application. Mule scales down as well as up making it a popular choice for ‘building in’ scalability. However, there is a price to be paid for this since you are adding a new technology to the architecture.</a:t>
            </a:r>
          </a:p>
          <a:p>
            <a:r>
              <a:rPr lang="en-US" dirty="0" smtClean="0"/>
              <a:t>what do you </a:t>
            </a:r>
            <a:r>
              <a:rPr lang="en-US" dirty="0" smtClean="0"/>
              <a:t>want to achieve with your architecture? Vendors often draw an ESB as a box in the middle with lots of applications hanging off it. In reality, it does not work like that. There is a lot details that need to be understood first around the integration points, protocols, data formats, IT infrastructure, security etc. Starting small helps to keep the scope of the problem </a:t>
            </a:r>
            <a:r>
              <a:rPr lang="en-US" dirty="0" smtClean="0"/>
              <a:t>manageable. </a:t>
            </a:r>
            <a:r>
              <a:rPr lang="en-US" dirty="0" smtClean="0"/>
              <a:t>Until you understand your architecture and scope it properly you can’t really make a decision as to whether an ESB is right for you.</a:t>
            </a:r>
          </a:p>
          <a:p>
            <a:endParaRPr lang="en-US" dirty="0" smtClean="0"/>
          </a:p>
          <a:p>
            <a:endParaRPr lang="en-US" dirty="0" smtClean="0"/>
          </a:p>
          <a:p>
            <a:pPr lvl="0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ESB – abstraction</a:t>
            </a:r>
            <a:r>
              <a:rPr lang="en-US" baseline="0" dirty="0" smtClean="0"/>
              <a:t> layer on top of event driven messaging backbone. Allows you to exploit sophisticated integration patterns (including </a:t>
            </a:r>
            <a:r>
              <a:rPr lang="en-US" baseline="0" dirty="0" err="1" smtClean="0"/>
              <a:t>async</a:t>
            </a:r>
            <a:r>
              <a:rPr lang="en-US" baseline="0" dirty="0" smtClean="0"/>
              <a:t> messaging, routing, and transformation) without writing code. It is designed to be distributed and allows the parts of the system to exist in many different locations.</a:t>
            </a:r>
          </a:p>
          <a:p>
            <a:r>
              <a:rPr lang="en-US" dirty="0" smtClean="0"/>
              <a:t>Mule supports </a:t>
            </a:r>
            <a:r>
              <a:rPr lang="en-US" dirty="0" smtClean="0"/>
              <a:t>both legacy and web</a:t>
            </a:r>
            <a:r>
              <a:rPr lang="en-US" baseline="0" dirty="0" smtClean="0"/>
              <a:t> 2.0 </a:t>
            </a:r>
            <a:r>
              <a:rPr lang="en-US" baseline="0" dirty="0" smtClean="0"/>
              <a:t>protocols, multiple </a:t>
            </a:r>
            <a:r>
              <a:rPr lang="en-US" baseline="0" dirty="0" smtClean="0"/>
              <a:t>programming models</a:t>
            </a:r>
          </a:p>
          <a:p>
            <a:endParaRPr lang="en-US" baseline="0" dirty="0" smtClean="0"/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Expose and consume any type of service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Web Protocols: SOAP, HTTP/REST, RSS, ATOM, etc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Data formats: XML, EDI, JSON, Binary, Text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Service can POJOs, Spring, EJBs, Groovy, Python, Ruby, .NET, etc.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Service Registry (Galaxy)‏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Mule manages complexity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Validate, transform, enhance data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Security, error handling, reliability and availability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Bridge internal and external services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Improves operational response time to issues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Abstract Popular Cloud Services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Create a custom transport (</a:t>
            </a:r>
            <a:r>
              <a:rPr lang="en-US" sz="1500" dirty="0" err="1" smtClean="0"/>
              <a:t>eg</a:t>
            </a:r>
            <a:r>
              <a:rPr lang="en-US" sz="1500" dirty="0" smtClean="0"/>
              <a:t> SF Transport, </a:t>
            </a:r>
            <a:r>
              <a:rPr lang="en-US" sz="1500" dirty="0" err="1" smtClean="0"/>
              <a:t>Flickr</a:t>
            </a:r>
            <a:r>
              <a:rPr lang="en-US" sz="1500" dirty="0" smtClean="0"/>
              <a:t> Transport) 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Configure endpoints rather than code to APIs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Mule's lightweight approach 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Simple deployment model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Standalone or embed in Tomcat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 smtClean="0"/>
              <a:t>Open Source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App/SAAS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Vet service providers match needs of new application</a:t>
            </a:r>
          </a:p>
          <a:p>
            <a:r>
              <a:rPr lang="en-US" dirty="0" smtClean="0"/>
              <a:t>Mule has connectors for</a:t>
            </a:r>
            <a:r>
              <a:rPr lang="en-US" baseline="0" dirty="0" smtClean="0"/>
              <a:t> some SAAS. New ones are very easy to create</a:t>
            </a:r>
          </a:p>
          <a:p>
            <a:endParaRPr lang="en-US" dirty="0" smtClean="0"/>
          </a:p>
          <a:p>
            <a:r>
              <a:rPr lang="en-US" dirty="0" smtClean="0"/>
              <a:t>Prototype</a:t>
            </a:r>
          </a:p>
          <a:p>
            <a:r>
              <a:rPr lang="en-US" dirty="0" smtClean="0"/>
              <a:t>Deploy</a:t>
            </a:r>
          </a:p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virtualization to scale out existing apps into the cloud - IAAS</a:t>
            </a:r>
          </a:p>
          <a:p>
            <a:r>
              <a:rPr lang="en-US" baseline="0" dirty="0" smtClean="0"/>
              <a:t>Control, Core -  Consider </a:t>
            </a:r>
            <a:r>
              <a:rPr lang="en-US" baseline="0" dirty="0" smtClean="0"/>
              <a:t>Private </a:t>
            </a:r>
            <a:endParaRPr lang="en-US" baseline="0" dirty="0" smtClean="0"/>
          </a:p>
          <a:p>
            <a:r>
              <a:rPr lang="en-US" baseline="0" dirty="0" smtClean="0"/>
              <a:t>Context - Public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Mule can provide location transparency</a:t>
            </a:r>
          </a:p>
          <a:p>
            <a:r>
              <a:rPr lang="en-US" baseline="0" dirty="0" smtClean="0"/>
              <a:t>Web protocols allow to continue to talk to internal systems</a:t>
            </a:r>
          </a:p>
          <a:p>
            <a:r>
              <a:rPr lang="en-US" baseline="0" dirty="0" smtClean="0"/>
              <a:t>Mule can Proxy even if apps don’t speak web services</a:t>
            </a:r>
          </a:p>
          <a:p>
            <a:r>
              <a:rPr lang="en-US" baseline="0" dirty="0" smtClean="0"/>
              <a:t>Secure </a:t>
            </a:r>
            <a:r>
              <a:rPr lang="en-US" baseline="0" dirty="0" smtClean="0"/>
              <a:t>communication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Building new apps</a:t>
            </a:r>
          </a:p>
          <a:p>
            <a:r>
              <a:rPr lang="en-US" baseline="0" dirty="0" smtClean="0"/>
              <a:t>Choose IIAS or potentially PAAS</a:t>
            </a:r>
          </a:p>
          <a:p>
            <a:r>
              <a:rPr lang="en-US" baseline="0" dirty="0" smtClean="0"/>
              <a:t>Mule can integrate with GAE, Force.com and others via REST or SOAP web services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Run </a:t>
            </a:r>
            <a:r>
              <a:rPr lang="en-US" baseline="0" dirty="0" smtClean="0"/>
              <a:t>Mule inside enterprise and in cloud or embedded in app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Simple, L/W allows easily cloud provisioning tools and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Applications</a:t>
            </a:r>
            <a:r>
              <a:rPr lang="en-US" baseline="0" dirty="0" smtClean="0"/>
              <a:t> are no longer silos with expensive PTP integration</a:t>
            </a:r>
            <a:endParaRPr lang="en-US" dirty="0" smtClean="0"/>
          </a:p>
          <a:p>
            <a:r>
              <a:rPr lang="en-US" dirty="0" smtClean="0"/>
              <a:t>Cloud computing can</a:t>
            </a:r>
            <a:r>
              <a:rPr lang="en-US" baseline="0" dirty="0" smtClean="0"/>
              <a:t> only be done effectively in concert with SOA</a:t>
            </a:r>
          </a:p>
          <a:p>
            <a:r>
              <a:rPr lang="en-US" dirty="0" smtClean="0"/>
              <a:t>Mule can bridge the gap between</a:t>
            </a:r>
            <a:r>
              <a:rPr lang="en-US" baseline="0" dirty="0" smtClean="0"/>
              <a:t> enterprise and cloud architecture</a:t>
            </a:r>
          </a:p>
          <a:p>
            <a:r>
              <a:rPr lang="en-US" baseline="0" dirty="0" smtClean="0"/>
              <a:t>Follow a simple checklist to decide if cloud is the right approach for your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0" dirty="0" smtClean="0"/>
              <a:t> stages of evolution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developer agility</a:t>
            </a:r>
          </a:p>
          <a:p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business agility</a:t>
            </a:r>
          </a:p>
          <a:p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Architectural equivalent of discovering fire</a:t>
            </a:r>
          </a:p>
          <a:p>
            <a:r>
              <a:rPr lang="en-US" baseline="0" dirty="0" smtClean="0"/>
              <a:t>SOA, virtualization, SAAS, eventually cloud computing –the platform for all of these things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to Point Integration</a:t>
            </a:r>
          </a:p>
          <a:p>
            <a:r>
              <a:rPr lang="en-US" dirty="0" smtClean="0"/>
              <a:t>Home grown messaging abstraction</a:t>
            </a:r>
          </a:p>
          <a:p>
            <a:r>
              <a:rPr lang="en-US" dirty="0" smtClean="0"/>
              <a:t>RPC</a:t>
            </a:r>
            <a:r>
              <a:rPr lang="en-US" baseline="0" dirty="0" smtClean="0"/>
              <a:t> only</a:t>
            </a:r>
          </a:p>
          <a:p>
            <a:r>
              <a:rPr lang="en-US" baseline="0" dirty="0" smtClean="0"/>
              <a:t>Hand coded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integration</a:t>
            </a:r>
          </a:p>
          <a:p>
            <a:r>
              <a:rPr lang="en-US" baseline="0" dirty="0" smtClean="0"/>
              <a:t>Hand coded security, monitoring and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Legacy System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Clouds.</a:t>
            </a:r>
            <a:r>
              <a:rPr lang="en-US" baseline="0" dirty="0" smtClean="0"/>
              <a:t> Discuss what it is and implications Hosting, B2B..SAAS..Virtualization..SOA..IT </a:t>
            </a:r>
            <a:r>
              <a:rPr lang="en-US" baseline="0" dirty="0" err="1" smtClean="0"/>
              <a:t>Oursourcing</a:t>
            </a:r>
            <a:r>
              <a:rPr lang="en-US" baseline="0" dirty="0" smtClean="0"/>
              <a:t>..</a:t>
            </a:r>
            <a:r>
              <a:rPr lang="en-US" baseline="0" dirty="0" smtClean="0"/>
              <a:t>P2P…Web 2.0</a:t>
            </a:r>
            <a:endParaRPr lang="en-US" baseline="0" dirty="0" smtClean="0"/>
          </a:p>
          <a:p>
            <a:r>
              <a:rPr lang="en-US" baseline="0" dirty="0" smtClean="0"/>
              <a:t>Realization that finally, the network is the computer</a:t>
            </a:r>
          </a:p>
          <a:p>
            <a:r>
              <a:rPr lang="en-US" baseline="0" dirty="0" smtClean="0"/>
              <a:t>Means to deliver service (talk about later </a:t>
            </a:r>
            <a:r>
              <a:rPr lang="en-US" baseline="0" dirty="0" err="1" smtClean="0"/>
              <a:t>infr</a:t>
            </a:r>
            <a:r>
              <a:rPr lang="en-US" baseline="0" dirty="0" smtClean="0"/>
              <a:t>, platform, app)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What’s New about Cloud – self service management, elastic scaling</a:t>
            </a:r>
          </a:p>
          <a:p>
            <a:r>
              <a:rPr lang="en-US" baseline="0" dirty="0" smtClean="0"/>
              <a:t>Role of SOA - shapes how you deliver and leverage services in the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new types of reusable</a:t>
            </a:r>
            <a:r>
              <a:rPr lang="en-US" baseline="0" dirty="0" smtClean="0"/>
              <a:t> services</a:t>
            </a:r>
          </a:p>
          <a:p>
            <a:r>
              <a:rPr lang="en-US" dirty="0" smtClean="0"/>
              <a:t>Infrastructure (IAAS) – AWS, </a:t>
            </a:r>
            <a:r>
              <a:rPr lang="en-US" dirty="0" err="1" smtClean="0"/>
              <a:t>GoGrid</a:t>
            </a:r>
            <a:r>
              <a:rPr lang="en-US" dirty="0" smtClean="0"/>
              <a:t>, </a:t>
            </a:r>
            <a:r>
              <a:rPr lang="en-US" dirty="0" err="1" smtClean="0"/>
              <a:t>Mosso</a:t>
            </a:r>
            <a:r>
              <a:rPr lang="en-US" dirty="0" smtClean="0"/>
              <a:t>, </a:t>
            </a:r>
            <a:r>
              <a:rPr lang="en-US" dirty="0" err="1" smtClean="0"/>
              <a:t>Euclyptus</a:t>
            </a:r>
            <a:r>
              <a:rPr lang="en-US" dirty="0" smtClean="0"/>
              <a:t>, 3Tera, </a:t>
            </a:r>
            <a:r>
              <a:rPr lang="en-US" dirty="0" err="1" smtClean="0"/>
              <a:t>Nirvanix</a:t>
            </a:r>
            <a:endParaRPr lang="en-US" dirty="0" smtClean="0"/>
          </a:p>
          <a:p>
            <a:r>
              <a:rPr lang="en-US" dirty="0" smtClean="0"/>
              <a:t>Platform Stack (PAAS) – Force.com, Google </a:t>
            </a:r>
            <a:r>
              <a:rPr lang="en-US" dirty="0" err="1" smtClean="0"/>
              <a:t>AppEngine</a:t>
            </a:r>
            <a:r>
              <a:rPr lang="en-US" dirty="0" smtClean="0"/>
              <a:t>, MS Azure</a:t>
            </a:r>
          </a:p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Business Services (SAAS) – Billing, CRM, Payment, Advertising</a:t>
            </a:r>
          </a:p>
          <a:p>
            <a:r>
              <a:rPr lang="en-US" dirty="0" smtClean="0"/>
              <a:t>Utility Services - Communication, Data Processing, Doc Mgmt, Security</a:t>
            </a:r>
          </a:p>
          <a:p>
            <a:r>
              <a:rPr lang="en-US" dirty="0" smtClean="0"/>
              <a:t>Information Services – Real Time Data, Historical Data, 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- What</a:t>
            </a:r>
            <a:r>
              <a:rPr lang="en-US" baseline="0" dirty="0" smtClean="0"/>
              <a:t> to do about existing investments in your Enterprise Architecture?</a:t>
            </a:r>
          </a:p>
          <a:p>
            <a:r>
              <a:rPr lang="en-US" baseline="0" dirty="0" smtClean="0"/>
              <a:t>If you already have a SOA and are using virtualization in the data center, then you are probably in good shape</a:t>
            </a:r>
          </a:p>
          <a:p>
            <a:r>
              <a:rPr lang="en-US" baseline="0" dirty="0" smtClean="0"/>
              <a:t>If not, you’ll need to take baby steps while you address your architecture – start with specific projects – possibly new ones that can benefit from the cloud</a:t>
            </a:r>
          </a:p>
          <a:p>
            <a:r>
              <a:rPr lang="en-US" baseline="0" dirty="0" smtClean="0"/>
              <a:t>Investments in datacenter – public and private clouds – redeploy your existing assets into a private cloud. Already using virtualization, this will be easier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are handing over the keys to someone else. Loss of </a:t>
            </a:r>
            <a:r>
              <a:rPr lang="en-US" baseline="0" dirty="0" smtClean="0"/>
              <a:t>control / choice</a:t>
            </a:r>
            <a:endParaRPr lang="en-US" baseline="0" dirty="0" smtClean="0"/>
          </a:p>
          <a:p>
            <a:r>
              <a:rPr lang="en-US" baseline="0" dirty="0" smtClean="0"/>
              <a:t>SLAs can be very </a:t>
            </a:r>
            <a:r>
              <a:rPr lang="en-US" baseline="0" dirty="0" smtClean="0"/>
              <a:t>different, also viability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 AWS  - 1 of 60,000 customers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AWS offers 99.95% SLA and offers service credits in return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Definition of outage is very convoluted. You are especially exposed if customer &lt; 1 year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Customer must prove the outage within 30 days without help from AWS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Credit is to future service, not reimbursement of lost service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S3 went down for several hours, no data was loss but many websites were shut down until it recovered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Alternatively, 3Tera automatically monitors outages and credits you back for them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SLAs are nice, but don’t help recover business loss do to an outage.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Storage</a:t>
            </a:r>
          </a:p>
          <a:p>
            <a:r>
              <a:rPr lang="en-US" baseline="0" dirty="0" smtClean="0"/>
              <a:t>No protection necessarily for example if FBI were to raid another company’s data that resided on the same disk as yours that yours would not be taken</a:t>
            </a:r>
          </a:p>
          <a:p>
            <a:r>
              <a:rPr lang="en-US" baseline="0" dirty="0" smtClean="0"/>
              <a:t>Patriot Act protection</a:t>
            </a:r>
            <a:endParaRPr lang="en-US" dirty="0" smtClean="0"/>
          </a:p>
          <a:p>
            <a:r>
              <a:rPr lang="en-US" baseline="0" dirty="0" smtClean="0"/>
              <a:t>What if provider went under, could you get your data </a:t>
            </a:r>
            <a:r>
              <a:rPr lang="en-US" baseline="0" dirty="0" err="1" smtClean="0"/>
              <a:t>bacK</a:t>
            </a:r>
            <a:r>
              <a:rPr lang="en-US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6A6B-5BFE-4C36-AF7E-69D922715D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chemeClr val="bg1">
                <a:lumMod val="95000"/>
                <a:lumOff val="5000"/>
              </a:schemeClr>
            </a:gs>
            <a:gs pos="70000">
              <a:schemeClr val="bg1">
                <a:lumMod val="75000"/>
                <a:lumOff val="25000"/>
              </a:schemeClr>
            </a:gs>
            <a:gs pos="88000">
              <a:schemeClr val="bg1">
                <a:lumMod val="65000"/>
                <a:lumOff val="3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C767-EA74-49B9-95AA-3C823E3D28AD}" type="datetimeFigureOut">
              <a:rPr lang="en-US" smtClean="0"/>
              <a:pPr/>
              <a:t>7/21/2009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AE5D-C120-4525-B681-7DE69134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Crossing the </a:t>
            </a:r>
            <a:r>
              <a:rPr lang="en-US" sz="6000" dirty="0" smtClean="0">
                <a:solidFill>
                  <a:srgbClr val="FF0000"/>
                </a:solidFill>
              </a:rPr>
              <a:t>Firewall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2390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integrating </a:t>
            </a:r>
            <a:r>
              <a:rPr lang="en-US" sz="2800" dirty="0" smtClean="0">
                <a:solidFill>
                  <a:srgbClr val="00B0F0"/>
                </a:solidFill>
              </a:rPr>
              <a:t>Cloud Computing </a:t>
            </a:r>
            <a:r>
              <a:rPr lang="en-US" sz="2800" dirty="0" smtClean="0"/>
              <a:t>into the enterprise</a:t>
            </a: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91200" y="4648200"/>
            <a:ext cx="2667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Yagen</a:t>
            </a:r>
            <a:r>
              <a:rPr lang="en-US" sz="2400" b="1" dirty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1">
                    <a:tint val="7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Senior Director, </a:t>
            </a:r>
            <a:r>
              <a:rPr lang="en-US" sz="1600" dirty="0" err="1" smtClean="0">
                <a:solidFill>
                  <a:schemeClr val="tx1">
                    <a:lumMod val="85000"/>
                  </a:schemeClr>
                </a:solidFill>
              </a:rPr>
              <a:t>MuleSource</a:t>
            </a:r>
            <a:endParaRPr lang="en-US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ken.yagen@mulesource.com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www.twitter.com/kenyagen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P_Owner\My Documents\mulesource\images\cloud_windows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  <a:scene3d>
              <a:camera prst="perspectiveRelaxed" fov="2700000">
                <a:rot lat="17973601" lon="0" rev="0"/>
              </a:camera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 dirty="0" smtClean="0">
                <a:ln cmpd="sng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CONTROL</a:t>
            </a:r>
            <a:endParaRPr lang="en-US" sz="8000" dirty="0">
              <a:ln cmpd="sng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Cloud-</a:t>
            </a:r>
            <a:r>
              <a:rPr lang="en-US" dirty="0" err="1" smtClean="0"/>
              <a:t>ilities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162800" y="808220"/>
            <a:ext cx="1371600" cy="441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New Applications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38877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58892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784485" y="35052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Schedul-ing</a:t>
            </a:r>
            <a:endParaRPr lang="en-US" sz="1400" dirty="0"/>
          </a:p>
        </p:txBody>
      </p:sp>
      <p:sp>
        <p:nvSpPr>
          <p:cNvPr id="11" name="Can 10"/>
          <p:cNvSpPr/>
          <p:nvPr/>
        </p:nvSpPr>
        <p:spPr>
          <a:xfrm>
            <a:off x="785735" y="25146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Call</a:t>
            </a:r>
          </a:p>
          <a:p>
            <a:pPr algn="ctr"/>
            <a:r>
              <a:rPr lang="en-US" sz="1600" dirty="0" smtClean="0"/>
              <a:t>Routing</a:t>
            </a:r>
            <a:endParaRPr lang="en-US" sz="1600" dirty="0"/>
          </a:p>
        </p:txBody>
      </p:sp>
      <p:sp>
        <p:nvSpPr>
          <p:cNvPr id="12" name="Can 11"/>
          <p:cNvSpPr/>
          <p:nvPr/>
        </p:nvSpPr>
        <p:spPr>
          <a:xfrm>
            <a:off x="776990" y="15240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IVR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3176665" y="35052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AR/AP</a:t>
            </a:r>
            <a:endParaRPr lang="en-US" sz="1400" dirty="0"/>
          </a:p>
        </p:txBody>
      </p:sp>
      <p:sp>
        <p:nvSpPr>
          <p:cNvPr id="14" name="Can 13"/>
          <p:cNvSpPr/>
          <p:nvPr/>
        </p:nvSpPr>
        <p:spPr>
          <a:xfrm>
            <a:off x="3177915" y="25146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Fulfill-</a:t>
            </a:r>
            <a:r>
              <a:rPr lang="en-US" sz="1600" dirty="0" err="1" smtClean="0"/>
              <a:t>ment</a:t>
            </a:r>
            <a:endParaRPr lang="en-US" sz="1600" dirty="0"/>
          </a:p>
        </p:txBody>
      </p:sp>
      <p:sp>
        <p:nvSpPr>
          <p:cNvPr id="15" name="Can 14"/>
          <p:cNvSpPr/>
          <p:nvPr/>
        </p:nvSpPr>
        <p:spPr>
          <a:xfrm>
            <a:off x="3169170" y="15240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Billing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>
            <a:off x="838200" y="4876800"/>
            <a:ext cx="3124200" cy="609600"/>
          </a:xfrm>
          <a:prstGeom prst="leftRightArrow">
            <a:avLst>
              <a:gd name="adj1" fmla="val 50000"/>
              <a:gd name="adj2" fmla="val 6844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Service Bus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7391400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CRM</a:t>
            </a:r>
            <a:endParaRPr lang="en-US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162800" y="808220"/>
            <a:ext cx="1371600" cy="441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New Applications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38877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58892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784485" y="35052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Schedul-ing</a:t>
            </a:r>
            <a:endParaRPr lang="en-US" sz="1400" dirty="0"/>
          </a:p>
        </p:txBody>
      </p:sp>
      <p:sp>
        <p:nvSpPr>
          <p:cNvPr id="11" name="Can 10"/>
          <p:cNvSpPr/>
          <p:nvPr/>
        </p:nvSpPr>
        <p:spPr>
          <a:xfrm>
            <a:off x="785735" y="25146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Call</a:t>
            </a:r>
          </a:p>
          <a:p>
            <a:pPr algn="ctr"/>
            <a:r>
              <a:rPr lang="en-US" sz="1600" dirty="0" smtClean="0"/>
              <a:t>Routing</a:t>
            </a:r>
            <a:endParaRPr lang="en-US" sz="1600" dirty="0"/>
          </a:p>
        </p:txBody>
      </p:sp>
      <p:sp>
        <p:nvSpPr>
          <p:cNvPr id="12" name="Can 11"/>
          <p:cNvSpPr/>
          <p:nvPr/>
        </p:nvSpPr>
        <p:spPr>
          <a:xfrm>
            <a:off x="776990" y="15240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IVR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3176665" y="35052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AR/AP</a:t>
            </a:r>
            <a:endParaRPr lang="en-US" sz="1400" dirty="0"/>
          </a:p>
        </p:txBody>
      </p:sp>
      <p:sp>
        <p:nvSpPr>
          <p:cNvPr id="14" name="Can 13"/>
          <p:cNvSpPr/>
          <p:nvPr/>
        </p:nvSpPr>
        <p:spPr>
          <a:xfrm>
            <a:off x="3177915" y="25146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Fulfill-</a:t>
            </a:r>
            <a:r>
              <a:rPr lang="en-US" sz="1600" dirty="0" err="1" smtClean="0"/>
              <a:t>ment</a:t>
            </a:r>
            <a:endParaRPr lang="en-US" sz="1600" dirty="0"/>
          </a:p>
        </p:txBody>
      </p:sp>
      <p:sp>
        <p:nvSpPr>
          <p:cNvPr id="15" name="Can 14"/>
          <p:cNvSpPr/>
          <p:nvPr/>
        </p:nvSpPr>
        <p:spPr>
          <a:xfrm>
            <a:off x="3169170" y="15240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Billing</a:t>
            </a:r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7413885" y="1531495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CRM</a:t>
            </a:r>
            <a:endParaRPr lang="en-US" dirty="0"/>
          </a:p>
        </p:txBody>
      </p:sp>
      <p:cxnSp>
        <p:nvCxnSpPr>
          <p:cNvPr id="22" name="Elbow Connector 21"/>
          <p:cNvCxnSpPr/>
          <p:nvPr/>
        </p:nvCxnSpPr>
        <p:spPr>
          <a:xfrm rot="10800000" flipV="1">
            <a:off x="3825240" y="4450080"/>
            <a:ext cx="4023360" cy="731520"/>
          </a:xfrm>
          <a:prstGeom prst="bentConnector3">
            <a:avLst>
              <a:gd name="adj1" fmla="val 77"/>
            </a:avLst>
          </a:prstGeom>
          <a:ln w="28575"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-Right Arrow 20"/>
          <p:cNvSpPr/>
          <p:nvPr/>
        </p:nvSpPr>
        <p:spPr>
          <a:xfrm>
            <a:off x="838200" y="4876800"/>
            <a:ext cx="3124200" cy="609600"/>
          </a:xfrm>
          <a:prstGeom prst="leftRightArrow">
            <a:avLst>
              <a:gd name="adj1" fmla="val 50000"/>
              <a:gd name="adj2" fmla="val 6844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Service Bus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413885" y="35052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162800" y="808220"/>
            <a:ext cx="1371600" cy="441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Virtualized Services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38877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58892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784485" y="35052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Schedul-ing</a:t>
            </a:r>
            <a:endParaRPr lang="en-US" sz="1400" dirty="0"/>
          </a:p>
        </p:txBody>
      </p:sp>
      <p:sp>
        <p:nvSpPr>
          <p:cNvPr id="11" name="Can 10"/>
          <p:cNvSpPr/>
          <p:nvPr/>
        </p:nvSpPr>
        <p:spPr>
          <a:xfrm>
            <a:off x="785735" y="25146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Call</a:t>
            </a:r>
          </a:p>
          <a:p>
            <a:pPr algn="ctr"/>
            <a:r>
              <a:rPr lang="en-US" sz="1600" dirty="0" smtClean="0"/>
              <a:t>Routing</a:t>
            </a:r>
            <a:endParaRPr lang="en-US" sz="1600" dirty="0"/>
          </a:p>
        </p:txBody>
      </p:sp>
      <p:sp>
        <p:nvSpPr>
          <p:cNvPr id="12" name="Can 11"/>
          <p:cNvSpPr/>
          <p:nvPr/>
        </p:nvSpPr>
        <p:spPr>
          <a:xfrm>
            <a:off x="776990" y="15240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IVR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3176665" y="35052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AR/AP</a:t>
            </a:r>
            <a:endParaRPr lang="en-US" sz="1400" dirty="0"/>
          </a:p>
        </p:txBody>
      </p:sp>
      <p:sp>
        <p:nvSpPr>
          <p:cNvPr id="14" name="Can 13"/>
          <p:cNvSpPr/>
          <p:nvPr/>
        </p:nvSpPr>
        <p:spPr>
          <a:xfrm>
            <a:off x="3177915" y="25146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Fulfill-</a:t>
            </a:r>
            <a:r>
              <a:rPr lang="en-US" sz="1600" dirty="0" err="1" smtClean="0"/>
              <a:t>ment</a:t>
            </a:r>
            <a:endParaRPr lang="en-US" sz="1600" dirty="0"/>
          </a:p>
        </p:txBody>
      </p:sp>
      <p:sp>
        <p:nvSpPr>
          <p:cNvPr id="15" name="Can 14"/>
          <p:cNvSpPr/>
          <p:nvPr/>
        </p:nvSpPr>
        <p:spPr>
          <a:xfrm>
            <a:off x="3169170" y="15240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Billing</a:t>
            </a:r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7413885" y="1531495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CRM</a:t>
            </a:r>
            <a:endParaRPr lang="en-US" dirty="0"/>
          </a:p>
        </p:txBody>
      </p:sp>
      <p:cxnSp>
        <p:nvCxnSpPr>
          <p:cNvPr id="22" name="Elbow Connector 21"/>
          <p:cNvCxnSpPr/>
          <p:nvPr/>
        </p:nvCxnSpPr>
        <p:spPr>
          <a:xfrm rot="10800000" flipV="1">
            <a:off x="3825240" y="4450080"/>
            <a:ext cx="4023360" cy="731520"/>
          </a:xfrm>
          <a:prstGeom prst="bentConnector3">
            <a:avLst>
              <a:gd name="adj1" fmla="val 77"/>
            </a:avLst>
          </a:prstGeom>
          <a:ln w="28575"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-Right Arrow 20"/>
          <p:cNvSpPr/>
          <p:nvPr/>
        </p:nvSpPr>
        <p:spPr>
          <a:xfrm>
            <a:off x="838200" y="4876800"/>
            <a:ext cx="3124200" cy="609600"/>
          </a:xfrm>
          <a:prstGeom prst="leftRightArrow">
            <a:avLst>
              <a:gd name="adj1" fmla="val 50000"/>
              <a:gd name="adj2" fmla="val 6844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Service Bus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413885" y="35052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App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7239000" y="1219200"/>
            <a:ext cx="609600" cy="5334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CRM</a:t>
            </a:r>
            <a:endParaRPr lang="en-US" sz="1100" dirty="0"/>
          </a:p>
        </p:txBody>
      </p:sp>
      <p:sp>
        <p:nvSpPr>
          <p:cNvPr id="20" name="Can 19"/>
          <p:cNvSpPr/>
          <p:nvPr/>
        </p:nvSpPr>
        <p:spPr>
          <a:xfrm>
            <a:off x="7882952" y="1524000"/>
            <a:ext cx="609600" cy="5334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Call</a:t>
            </a:r>
          </a:p>
          <a:p>
            <a:pPr algn="ctr"/>
            <a:r>
              <a:rPr lang="en-US" sz="1200" dirty="0" err="1" smtClean="0"/>
              <a:t>Rtg</a:t>
            </a:r>
            <a:endParaRPr lang="en-US" sz="1100" dirty="0"/>
          </a:p>
        </p:txBody>
      </p:sp>
      <p:sp>
        <p:nvSpPr>
          <p:cNvPr id="23" name="Can 22"/>
          <p:cNvSpPr/>
          <p:nvPr/>
        </p:nvSpPr>
        <p:spPr>
          <a:xfrm>
            <a:off x="7239000" y="1943100"/>
            <a:ext cx="609600" cy="5334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Scheduling</a:t>
            </a:r>
            <a:endParaRPr lang="en-US" sz="1100" dirty="0"/>
          </a:p>
        </p:txBody>
      </p:sp>
      <p:sp>
        <p:nvSpPr>
          <p:cNvPr id="24" name="Can 23"/>
          <p:cNvSpPr/>
          <p:nvPr/>
        </p:nvSpPr>
        <p:spPr>
          <a:xfrm>
            <a:off x="7882952" y="2209800"/>
            <a:ext cx="609600" cy="5334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Billing</a:t>
            </a:r>
            <a:endParaRPr lang="en-US" sz="1100" dirty="0"/>
          </a:p>
        </p:txBody>
      </p:sp>
      <p:sp>
        <p:nvSpPr>
          <p:cNvPr id="25" name="Can 24"/>
          <p:cNvSpPr/>
          <p:nvPr/>
        </p:nvSpPr>
        <p:spPr>
          <a:xfrm>
            <a:off x="7239000" y="2667000"/>
            <a:ext cx="609600" cy="5334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Email</a:t>
            </a:r>
            <a:endParaRPr lang="en-US" sz="1100" dirty="0"/>
          </a:p>
        </p:txBody>
      </p:sp>
      <p:sp>
        <p:nvSpPr>
          <p:cNvPr id="26" name="Can 25"/>
          <p:cNvSpPr/>
          <p:nvPr/>
        </p:nvSpPr>
        <p:spPr>
          <a:xfrm>
            <a:off x="7882952" y="2895600"/>
            <a:ext cx="609600" cy="5334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Hiring</a:t>
            </a:r>
            <a:endParaRPr lang="en-US" sz="1100" dirty="0"/>
          </a:p>
        </p:txBody>
      </p:sp>
      <p:sp>
        <p:nvSpPr>
          <p:cNvPr id="27" name="Can 26"/>
          <p:cNvSpPr/>
          <p:nvPr/>
        </p:nvSpPr>
        <p:spPr>
          <a:xfrm>
            <a:off x="7924800" y="4191000"/>
            <a:ext cx="457200" cy="49377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</a:t>
            </a:r>
            <a:endParaRPr lang="en-US" sz="1400" dirty="0"/>
          </a:p>
        </p:txBody>
      </p:sp>
      <p:sp>
        <p:nvSpPr>
          <p:cNvPr id="28" name="Can 27"/>
          <p:cNvSpPr/>
          <p:nvPr/>
        </p:nvSpPr>
        <p:spPr>
          <a:xfrm>
            <a:off x="7315200" y="4191000"/>
            <a:ext cx="457200" cy="49377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</a:t>
            </a:r>
            <a:endParaRPr lang="en-US" sz="1400" dirty="0"/>
          </a:p>
        </p:txBody>
      </p:sp>
      <p:sp>
        <p:nvSpPr>
          <p:cNvPr id="29" name="Can 28"/>
          <p:cNvSpPr/>
          <p:nvPr/>
        </p:nvSpPr>
        <p:spPr>
          <a:xfrm>
            <a:off x="7924800" y="3581400"/>
            <a:ext cx="457200" cy="49377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</a:t>
            </a:r>
            <a:endParaRPr lang="en-US" sz="1400" dirty="0"/>
          </a:p>
        </p:txBody>
      </p:sp>
      <p:sp>
        <p:nvSpPr>
          <p:cNvPr id="30" name="Left-Right Arrow 29"/>
          <p:cNvSpPr/>
          <p:nvPr/>
        </p:nvSpPr>
        <p:spPr>
          <a:xfrm>
            <a:off x="838200" y="4876800"/>
            <a:ext cx="7696200" cy="609600"/>
          </a:xfrm>
          <a:prstGeom prst="leftRightArrow">
            <a:avLst>
              <a:gd name="adj1" fmla="val 50000"/>
              <a:gd name="adj2" fmla="val 6844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Service Bus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03576 -0.027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6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6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8" grpId="0" animBg="1"/>
      <p:bldP spid="21" grpId="0" animBg="1"/>
      <p:bldP spid="19" grpId="0" animBg="1"/>
      <p:bldP spid="19" grpId="1" animBg="1"/>
      <p:bldP spid="17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plane_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1630" y="0"/>
            <a:ext cx="10665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52400" y="4191000"/>
            <a:ext cx="6172200" cy="1143000"/>
          </a:xfrm>
        </p:spPr>
        <p:txBody>
          <a:bodyPr/>
          <a:lstStyle/>
          <a:p>
            <a:r>
              <a:rPr lang="en-US" dirty="0" smtClean="0"/>
              <a:t>How do I get here?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plane_n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14800" y="1219200"/>
            <a:ext cx="4572000" cy="1143000"/>
          </a:xfrm>
        </p:spPr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le-services-backbo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875" y="1352550"/>
            <a:ext cx="7334250" cy="41529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791200"/>
            <a:ext cx="172339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61442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Which Cloud?</a:t>
            </a:r>
            <a:endParaRPr lang="en-US" dirty="0"/>
          </a:p>
        </p:txBody>
      </p:sp>
      <p:pic>
        <p:nvPicPr>
          <p:cNvPr id="5" name="Picture 4" descr="virtualiza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077" y="2286001"/>
            <a:ext cx="2016919" cy="1676400"/>
          </a:xfrm>
          <a:prstGeom prst="rect">
            <a:avLst/>
          </a:prstGeom>
        </p:spPr>
      </p:pic>
      <p:pic>
        <p:nvPicPr>
          <p:cNvPr id="7" name="Picture 6" descr="virtualiza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1" y="3363191"/>
            <a:ext cx="838200" cy="696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520" y="4419600"/>
            <a:ext cx="2118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Private Cloud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4419600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 Cloud</a:t>
            </a:r>
            <a:endParaRPr lang="en-US" sz="2800" dirty="0"/>
          </a:p>
        </p:txBody>
      </p:sp>
      <p:pic>
        <p:nvPicPr>
          <p:cNvPr id="10" name="Picture 9" descr="virtualiza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209800"/>
            <a:ext cx="838200" cy="696686"/>
          </a:xfrm>
          <a:prstGeom prst="rect">
            <a:avLst/>
          </a:prstGeom>
        </p:spPr>
      </p:pic>
      <p:pic>
        <p:nvPicPr>
          <p:cNvPr id="11" name="Picture 10" descr="virtualiza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971800"/>
            <a:ext cx="838200" cy="696686"/>
          </a:xfrm>
          <a:prstGeom prst="rect">
            <a:avLst/>
          </a:prstGeom>
        </p:spPr>
      </p:pic>
      <p:pic>
        <p:nvPicPr>
          <p:cNvPr id="12" name="Picture 11" descr="virtualiza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362200"/>
            <a:ext cx="838200" cy="696686"/>
          </a:xfrm>
          <a:prstGeom prst="rect">
            <a:avLst/>
          </a:prstGeom>
        </p:spPr>
      </p:pic>
      <p:pic>
        <p:nvPicPr>
          <p:cNvPr id="13" name="Picture 12" descr="virtualizati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505200"/>
            <a:ext cx="838200" cy="696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90800"/>
            <a:ext cx="9206301" cy="94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1554162"/>
            <a:ext cx="60198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 the dots</a:t>
            </a:r>
            <a:br>
              <a:rPr lang="en-US" dirty="0" smtClean="0"/>
            </a:br>
            <a:r>
              <a:rPr lang="en-US" dirty="0" smtClean="0"/>
              <a:t>with Mule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14400" y="4267200"/>
            <a:ext cx="7696200" cy="1295400"/>
            <a:chOff x="914400" y="2286000"/>
            <a:chExt cx="7696200" cy="1295400"/>
          </a:xfrm>
        </p:grpSpPr>
        <p:sp>
          <p:nvSpPr>
            <p:cNvPr id="7" name="Rectangle 6"/>
            <p:cNvSpPr/>
            <p:nvPr/>
          </p:nvSpPr>
          <p:spPr>
            <a:xfrm>
              <a:off x="914400" y="2286000"/>
              <a:ext cx="7696200" cy="1295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2-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5722" y="2590800"/>
              <a:ext cx="628650" cy="628650"/>
            </a:xfrm>
            <a:prstGeom prst="rect">
              <a:avLst/>
            </a:prstGeom>
          </p:spPr>
        </p:pic>
        <p:pic>
          <p:nvPicPr>
            <p:cNvPr id="10" name="Picture 9" descr="groovy-logo-bi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0292" y="2590800"/>
              <a:ext cx="1081088" cy="533400"/>
            </a:xfrm>
            <a:prstGeom prst="rect">
              <a:avLst/>
            </a:prstGeom>
          </p:spPr>
        </p:pic>
        <p:pic>
          <p:nvPicPr>
            <p:cNvPr id="11" name="Picture 10" descr="python-logo-glass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8714" y="2438400"/>
              <a:ext cx="838200" cy="1066800"/>
            </a:xfrm>
            <a:prstGeom prst="rect">
              <a:avLst/>
            </a:prstGeom>
          </p:spPr>
        </p:pic>
        <p:pic>
          <p:nvPicPr>
            <p:cNvPr id="12" name="Picture 11" descr="t_java_log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00" y="2438400"/>
              <a:ext cx="819150" cy="819150"/>
            </a:xfrm>
            <a:prstGeom prst="rect">
              <a:avLst/>
            </a:prstGeom>
          </p:spPr>
        </p:pic>
        <p:pic>
          <p:nvPicPr>
            <p:cNvPr id="13" name="Picture 12" descr="Ruby_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1256" y="2667000"/>
              <a:ext cx="533400" cy="533936"/>
            </a:xfrm>
            <a:prstGeom prst="rect">
              <a:avLst/>
            </a:prstGeom>
          </p:spPr>
        </p:pic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39000" y="2667000"/>
              <a:ext cx="107632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 descr="working_on_lapto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15999" y="0"/>
            <a:ext cx="10159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533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Reuse</a:t>
            </a:r>
            <a:r>
              <a:rPr lang="en-US" baseline="0" dirty="0" smtClean="0">
                <a:solidFill>
                  <a:schemeClr val="bg1"/>
                </a:solidFill>
              </a:rPr>
              <a:t> existing skills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4648200"/>
            <a:ext cx="7702550" cy="917575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&gt; </a:t>
            </a:r>
            <a:r>
              <a:rPr lang="en-US" sz="1800" dirty="0" err="1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mvn</a:t>
            </a:r>
            <a:r>
              <a:rPr lang="en-US" sz="1800" dirty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mule-project-</a:t>
            </a:r>
            <a:r>
              <a:rPr lang="en-US" sz="1800" dirty="0" err="1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archetype:create</a:t>
            </a:r>
            <a:r>
              <a:rPr lang="en-US" sz="1800" dirty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\ 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                     -</a:t>
            </a:r>
            <a:r>
              <a:rPr lang="en-US" sz="1800" dirty="0" err="1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DartifactId</a:t>
            </a:r>
            <a:r>
              <a:rPr lang="en-US" sz="1800" dirty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=inventory \ 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                     -</a:t>
            </a:r>
            <a:r>
              <a:rPr lang="en-US" sz="1800" dirty="0" err="1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DmuleVersion</a:t>
            </a:r>
            <a:r>
              <a:rPr lang="en-US" sz="1800" dirty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=2.1.2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7702550" cy="3141502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&lt;service name="</a:t>
            </a:r>
            <a:r>
              <a:rPr lang="en-US" dirty="0" err="1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crmServiceProxy</a:t>
            </a: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"&gt;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&lt;inbound&gt;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 &lt;</a:t>
            </a:r>
            <a:r>
              <a:rPr lang="en-US" dirty="0" err="1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jms:inbound</a:t>
            </a: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-endpoint queue="</a:t>
            </a:r>
            <a:r>
              <a:rPr lang="en-US" dirty="0" err="1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leads.queue</a:t>
            </a: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"/&gt;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 &lt;forwarding-router/&gt;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&lt;/inbound&gt;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&lt;outbound&gt;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 &lt;chaining-router&gt;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  &lt;http:outbound-endpoint address=“http://www.mycrm.net”/&gt;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 &lt;/chaining-router&gt;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 &lt;/outbound&gt;</a:t>
            </a:r>
          </a:p>
          <a:p>
            <a:pPr>
              <a:buClr>
                <a:srgbClr val="FFFFFF"/>
              </a:buClr>
              <a:buFont typeface="Consola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olas" charset="0"/>
                <a:ea typeface="ＭＳ Ｐゴシック" charset="0"/>
                <a:cs typeface="ＭＳ Ｐゴシック" charset="0"/>
              </a:rPr>
              <a:t>&lt;/service&gt;</a:t>
            </a:r>
            <a:endParaRPr lang="en-US" sz="1800" dirty="0">
              <a:solidFill>
                <a:srgbClr val="FFFFFF"/>
              </a:solidFill>
              <a:latin typeface="Consola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 your enterprise, not just the application</a:t>
            </a:r>
          </a:p>
          <a:p>
            <a:r>
              <a:rPr lang="en-US" dirty="0" smtClean="0"/>
              <a:t>Cloud computing needs SOA</a:t>
            </a:r>
          </a:p>
          <a:p>
            <a:r>
              <a:rPr lang="en-US" dirty="0" smtClean="0"/>
              <a:t>Mule can bridge the gap</a:t>
            </a:r>
          </a:p>
          <a:p>
            <a:r>
              <a:rPr lang="en-US" dirty="0" smtClean="0"/>
              <a:t>Follow a checklist</a:t>
            </a:r>
          </a:p>
          <a:p>
            <a:r>
              <a:rPr lang="en-US" dirty="0" smtClean="0"/>
              <a:t>Leverage existing skills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Evolution of Architecture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46113" y="1285875"/>
          <a:ext cx="8259762" cy="5100638"/>
        </p:xfrm>
        <a:graphic>
          <a:graphicData uri="http://schemas.openxmlformats.org/presentationml/2006/ole">
            <p:oleObj spid="_x0000_s3074" name="OpenOffice.org" r:id="rId4" imgW="9877680" imgH="6258240" progId="opendocument.DrawDocument.1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0800" y="1828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78832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198847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CRM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318862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38877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HRMS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58892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Mess-aging / </a:t>
            </a:r>
            <a:r>
              <a:rPr lang="en-US" dirty="0" err="1" smtClean="0"/>
              <a:t>Collab</a:t>
            </a:r>
            <a:r>
              <a:rPr lang="en-US" dirty="0" smtClean="0"/>
              <a:t>-oration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8128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429000"/>
            <a:ext cx="762000" cy="1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429000"/>
            <a:ext cx="685800" cy="39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29000"/>
            <a:ext cx="742950" cy="5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733800"/>
            <a:ext cx="6143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162800" y="808220"/>
            <a:ext cx="1371600" cy="441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SOA / SAAS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78832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198847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CRM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318862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38877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HRMS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588922" y="1524000"/>
            <a:ext cx="9144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Mess-aging / </a:t>
            </a:r>
            <a:r>
              <a:rPr lang="en-US" dirty="0" err="1" smtClean="0"/>
              <a:t>Collab</a:t>
            </a:r>
            <a:r>
              <a:rPr lang="en-US" dirty="0" smtClean="0"/>
              <a:t>-oration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784485" y="35052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Schedul-ing</a:t>
            </a:r>
            <a:endParaRPr lang="en-US" sz="1400" dirty="0"/>
          </a:p>
        </p:txBody>
      </p:sp>
      <p:sp>
        <p:nvSpPr>
          <p:cNvPr id="11" name="Can 10"/>
          <p:cNvSpPr/>
          <p:nvPr/>
        </p:nvSpPr>
        <p:spPr>
          <a:xfrm>
            <a:off x="785735" y="25146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Call</a:t>
            </a:r>
          </a:p>
          <a:p>
            <a:pPr algn="ctr"/>
            <a:r>
              <a:rPr lang="en-US" sz="1600" dirty="0" smtClean="0"/>
              <a:t>Routing</a:t>
            </a:r>
            <a:endParaRPr lang="en-US" sz="1600" dirty="0"/>
          </a:p>
        </p:txBody>
      </p:sp>
      <p:sp>
        <p:nvSpPr>
          <p:cNvPr id="12" name="Can 11"/>
          <p:cNvSpPr/>
          <p:nvPr/>
        </p:nvSpPr>
        <p:spPr>
          <a:xfrm>
            <a:off x="776990" y="15240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IVR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3176665" y="35052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AR/AP</a:t>
            </a:r>
            <a:endParaRPr lang="en-US" sz="1400" dirty="0"/>
          </a:p>
        </p:txBody>
      </p:sp>
      <p:sp>
        <p:nvSpPr>
          <p:cNvPr id="14" name="Can 13"/>
          <p:cNvSpPr/>
          <p:nvPr/>
        </p:nvSpPr>
        <p:spPr>
          <a:xfrm>
            <a:off x="3177915" y="25146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Fulfill-</a:t>
            </a:r>
            <a:r>
              <a:rPr lang="en-US" sz="1600" dirty="0" err="1" smtClean="0"/>
              <a:t>ment</a:t>
            </a:r>
            <a:endParaRPr lang="en-US" sz="1600" dirty="0"/>
          </a:p>
        </p:txBody>
      </p:sp>
      <p:sp>
        <p:nvSpPr>
          <p:cNvPr id="15" name="Can 14"/>
          <p:cNvSpPr/>
          <p:nvPr/>
        </p:nvSpPr>
        <p:spPr>
          <a:xfrm>
            <a:off x="3169170" y="1524000"/>
            <a:ext cx="914400" cy="9906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Billing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>
            <a:off x="838200" y="4876800"/>
            <a:ext cx="3124200" cy="609600"/>
          </a:xfrm>
          <a:prstGeom prst="leftRightArrow">
            <a:avLst>
              <a:gd name="adj1" fmla="val 50000"/>
              <a:gd name="adj2" fmla="val 6844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Service Bus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8128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429000"/>
            <a:ext cx="762000" cy="1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429000"/>
            <a:ext cx="685800" cy="39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29000"/>
            <a:ext cx="742950" cy="5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733800"/>
            <a:ext cx="6143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3441192"/>
            <a:ext cx="762000" cy="21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2 L 0.59341 0.0009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 animBg="1"/>
      <p:bldP spid="6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beam_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Reusable</a:t>
            </a:r>
            <a:r>
              <a:rPr lang="en-US" baseline="0" dirty="0" smtClean="0"/>
              <a:t> cloud-based</a:t>
            </a:r>
            <a:r>
              <a:rPr lang="en-US" dirty="0" smtClean="0"/>
              <a:t> </a:t>
            </a:r>
            <a:r>
              <a:rPr lang="en-US" baseline="0" dirty="0" smtClean="0"/>
              <a:t>services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Complication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16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1400" y="1524000"/>
            <a:ext cx="5105400" cy="1143000"/>
          </a:xfrm>
        </p:spPr>
        <p:txBody>
          <a:bodyPr/>
          <a:lstStyle/>
          <a:p>
            <a:r>
              <a:rPr lang="en-US" dirty="0" smtClean="0"/>
              <a:t>Existing investments?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1506</Words>
  <Application>Microsoft Office PowerPoint</Application>
  <PresentationFormat>On-screen Show (4:3)</PresentationFormat>
  <Paragraphs>259</Paragraphs>
  <Slides>25</Slides>
  <Notes>19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OpenOffice.org</vt:lpstr>
      <vt:lpstr>Crossing the Firewall</vt:lpstr>
      <vt:lpstr>Situation</vt:lpstr>
      <vt:lpstr>Evolution of Architecture</vt:lpstr>
      <vt:lpstr>Legacy</vt:lpstr>
      <vt:lpstr>SOA / SAAS</vt:lpstr>
      <vt:lpstr>Cloud Computing</vt:lpstr>
      <vt:lpstr>Reusable cloud-based services</vt:lpstr>
      <vt:lpstr>Complication</vt:lpstr>
      <vt:lpstr>Existing investments?</vt:lpstr>
      <vt:lpstr>CONTROL</vt:lpstr>
      <vt:lpstr>Cloud-ilities?</vt:lpstr>
      <vt:lpstr>Implications</vt:lpstr>
      <vt:lpstr>New Applications</vt:lpstr>
      <vt:lpstr>New Applications</vt:lpstr>
      <vt:lpstr>Virtualized Services</vt:lpstr>
      <vt:lpstr>Position</vt:lpstr>
      <vt:lpstr>How do I get here?</vt:lpstr>
      <vt:lpstr>Checklist</vt:lpstr>
      <vt:lpstr>Action</vt:lpstr>
      <vt:lpstr>Slide 20</vt:lpstr>
      <vt:lpstr>Slide 21</vt:lpstr>
      <vt:lpstr>Which Cloud?</vt:lpstr>
      <vt:lpstr>connect the dots with Mule</vt:lpstr>
      <vt:lpstr>Reuse existing skills</vt:lpstr>
      <vt:lpstr>Conclusions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Crossing the Firewall</dc:title>
  <dc:creator>HP Authorized Customer</dc:creator>
  <cp:lastModifiedBy>HP Authorized Customer</cp:lastModifiedBy>
  <cp:revision>116</cp:revision>
  <dcterms:created xsi:type="dcterms:W3CDTF">2009-07-15T03:59:59Z</dcterms:created>
  <dcterms:modified xsi:type="dcterms:W3CDTF">2009-07-23T05:10:21Z</dcterms:modified>
</cp:coreProperties>
</file>